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5" r:id="rId2"/>
    <p:sldId id="256" r:id="rId3"/>
    <p:sldId id="271" r:id="rId4"/>
    <p:sldId id="273" r:id="rId5"/>
    <p:sldId id="259" r:id="rId6"/>
    <p:sldId id="257" r:id="rId7"/>
    <p:sldId id="280" r:id="rId8"/>
    <p:sldId id="286" r:id="rId9"/>
    <p:sldId id="290" r:id="rId10"/>
    <p:sldId id="281" r:id="rId11"/>
    <p:sldId id="262" r:id="rId12"/>
    <p:sldId id="263" r:id="rId13"/>
    <p:sldId id="276" r:id="rId14"/>
    <p:sldId id="287" r:id="rId15"/>
    <p:sldId id="268" r:id="rId16"/>
    <p:sldId id="282" r:id="rId17"/>
    <p:sldId id="291" r:id="rId18"/>
    <p:sldId id="267" r:id="rId19"/>
    <p:sldId id="283" r:id="rId20"/>
    <p:sldId id="289" r:id="rId21"/>
    <p:sldId id="275" r:id="rId22"/>
    <p:sldId id="266" r:id="rId23"/>
    <p:sldId id="284" r:id="rId24"/>
    <p:sldId id="258" r:id="rId25"/>
    <p:sldId id="277" r:id="rId26"/>
    <p:sldId id="260" r:id="rId27"/>
    <p:sldId id="274" r:id="rId28"/>
    <p:sldId id="272" r:id="rId29"/>
    <p:sldId id="269" r:id="rId30"/>
    <p:sldId id="278" r:id="rId31"/>
    <p:sldId id="279"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12" autoAdjust="0"/>
    <p:restoredTop sz="90929"/>
  </p:normalViewPr>
  <p:slideViewPr>
    <p:cSldViewPr>
      <p:cViewPr>
        <p:scale>
          <a:sx n="70" d="100"/>
          <a:sy n="70" d="100"/>
        </p:scale>
        <p:origin x="-1332" y="18"/>
      </p:cViewPr>
      <p:guideLst>
        <p:guide orient="horz" pos="2160"/>
        <p:guide pos="2880"/>
      </p:guideLst>
    </p:cSldViewPr>
  </p:slideViewPr>
  <p:notesTextViewPr>
    <p:cViewPr>
      <p:scale>
        <a:sx n="100" d="100"/>
        <a:sy n="100" d="100"/>
      </p:scale>
      <p:origin x="0" y="120"/>
    </p:cViewPr>
  </p:notesTextViewPr>
  <p:sorterViewPr>
    <p:cViewPr>
      <p:scale>
        <a:sx n="66" d="100"/>
        <a:sy n="66" d="100"/>
      </p:scale>
      <p:origin x="0" y="0"/>
    </p:cViewPr>
  </p:sorterViewPr>
  <p:notesViewPr>
    <p:cSldViewPr>
      <p:cViewPr>
        <p:scale>
          <a:sx n="80" d="100"/>
          <a:sy n="80" d="100"/>
        </p:scale>
        <p:origin x="-2316" y="13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945451590092267E-2"/>
          <c:y val="3.6936667638767379E-2"/>
          <c:w val="0.83134956744989241"/>
          <c:h val="0.76817804024496938"/>
        </c:manualLayout>
      </c:layout>
      <c:barChart>
        <c:barDir val="col"/>
        <c:grouping val="clustered"/>
        <c:varyColors val="0"/>
        <c:ser>
          <c:idx val="0"/>
          <c:order val="0"/>
          <c:tx>
            <c:strRef>
              <c:f>Sheet1!$B$1</c:f>
              <c:strCache>
                <c:ptCount val="1"/>
                <c:pt idx="0">
                  <c:v>undata</c:v>
                </c:pt>
              </c:strCache>
            </c:strRef>
          </c:tx>
          <c:spPr>
            <a:solidFill>
              <a:srgbClr val="FF9933"/>
            </a:solidFill>
          </c:spPr>
          <c:invertIfNegative val="0"/>
          <c:cat>
            <c:numRef>
              <c:f>Sheet1!$A$2:$A$15</c:f>
              <c:numCache>
                <c:formatCode>General</c:formatCode>
                <c:ptCount val="14"/>
                <c:pt idx="0">
                  <c:v>1990</c:v>
                </c:pt>
                <c:pt idx="1">
                  <c:v>1992</c:v>
                </c:pt>
                <c:pt idx="2">
                  <c:v>1994</c:v>
                </c:pt>
                <c:pt idx="3">
                  <c:v>1996</c:v>
                </c:pt>
                <c:pt idx="4">
                  <c:v>1998</c:v>
                </c:pt>
                <c:pt idx="5">
                  <c:v>2000</c:v>
                </c:pt>
                <c:pt idx="6">
                  <c:v>2002</c:v>
                </c:pt>
                <c:pt idx="7">
                  <c:v>2004</c:v>
                </c:pt>
                <c:pt idx="8">
                  <c:v>2006</c:v>
                </c:pt>
                <c:pt idx="9">
                  <c:v>2007</c:v>
                </c:pt>
                <c:pt idx="10">
                  <c:v>2008</c:v>
                </c:pt>
                <c:pt idx="11">
                  <c:v>2009</c:v>
                </c:pt>
                <c:pt idx="12">
                  <c:v>2010</c:v>
                </c:pt>
                <c:pt idx="13">
                  <c:v>2011</c:v>
                </c:pt>
              </c:numCache>
            </c:numRef>
          </c:cat>
          <c:val>
            <c:numRef>
              <c:f>Sheet1!$B$2:$B$15</c:f>
              <c:numCache>
                <c:formatCode>General</c:formatCode>
                <c:ptCount val="14"/>
                <c:pt idx="0">
                  <c:v>56.08</c:v>
                </c:pt>
                <c:pt idx="1">
                  <c:v>50.09</c:v>
                </c:pt>
                <c:pt idx="2">
                  <c:v>42.65</c:v>
                </c:pt>
                <c:pt idx="3">
                  <c:v>35.31</c:v>
                </c:pt>
                <c:pt idx="4">
                  <c:v>38.72</c:v>
                </c:pt>
                <c:pt idx="5">
                  <c:v>42.63</c:v>
                </c:pt>
                <c:pt idx="6">
                  <c:v>32.64</c:v>
                </c:pt>
                <c:pt idx="7">
                  <c:v>26.88</c:v>
                </c:pt>
                <c:pt idx="8">
                  <c:v>23.43</c:v>
                </c:pt>
                <c:pt idx="9">
                  <c:v>20.94</c:v>
                </c:pt>
                <c:pt idx="10">
                  <c:v>20.49</c:v>
                </c:pt>
                <c:pt idx="11">
                  <c:v>19.079999999999998</c:v>
                </c:pt>
                <c:pt idx="12">
                  <c:v>16.91</c:v>
                </c:pt>
                <c:pt idx="13">
                  <c:v>13.15</c:v>
                </c:pt>
              </c:numCache>
            </c:numRef>
          </c:val>
        </c:ser>
        <c:ser>
          <c:idx val="1"/>
          <c:order val="1"/>
          <c:tx>
            <c:strRef>
              <c:f>Sheet1!$C$1</c:f>
              <c:strCache>
                <c:ptCount val="1"/>
                <c:pt idx="0">
                  <c:v>countrydata</c:v>
                </c:pt>
              </c:strCache>
            </c:strRef>
          </c:tx>
          <c:invertIfNegative val="0"/>
          <c:cat>
            <c:numRef>
              <c:f>Sheet1!$A$2:$A$15</c:f>
              <c:numCache>
                <c:formatCode>General</c:formatCode>
                <c:ptCount val="14"/>
                <c:pt idx="0">
                  <c:v>1990</c:v>
                </c:pt>
                <c:pt idx="1">
                  <c:v>1992</c:v>
                </c:pt>
                <c:pt idx="2">
                  <c:v>1994</c:v>
                </c:pt>
                <c:pt idx="3">
                  <c:v>1996</c:v>
                </c:pt>
                <c:pt idx="4">
                  <c:v>1998</c:v>
                </c:pt>
                <c:pt idx="5">
                  <c:v>2000</c:v>
                </c:pt>
                <c:pt idx="6">
                  <c:v>2002</c:v>
                </c:pt>
                <c:pt idx="7">
                  <c:v>2004</c:v>
                </c:pt>
                <c:pt idx="8">
                  <c:v>2006</c:v>
                </c:pt>
                <c:pt idx="9">
                  <c:v>2007</c:v>
                </c:pt>
                <c:pt idx="10">
                  <c:v>2008</c:v>
                </c:pt>
                <c:pt idx="11">
                  <c:v>2009</c:v>
                </c:pt>
                <c:pt idx="12">
                  <c:v>2010</c:v>
                </c:pt>
                <c:pt idx="13">
                  <c:v>2011</c:v>
                </c:pt>
              </c:numCache>
            </c:numRef>
          </c:cat>
          <c:val>
            <c:numRef>
              <c:f>Sheet1!$C$2:$C$15</c:f>
              <c:numCache>
                <c:formatCode>General</c:formatCode>
                <c:ptCount val="14"/>
                <c:pt idx="0">
                  <c:v>56.08</c:v>
                </c:pt>
                <c:pt idx="1">
                  <c:v>50.09</c:v>
                </c:pt>
                <c:pt idx="2">
                  <c:v>42.65</c:v>
                </c:pt>
                <c:pt idx="3">
                  <c:v>35.31</c:v>
                </c:pt>
                <c:pt idx="4">
                  <c:v>38.72</c:v>
                </c:pt>
                <c:pt idx="5">
                  <c:v>42.63</c:v>
                </c:pt>
                <c:pt idx="6">
                  <c:v>32.64</c:v>
                </c:pt>
                <c:pt idx="7">
                  <c:v>26.88</c:v>
                </c:pt>
                <c:pt idx="8">
                  <c:v>23.43</c:v>
                </c:pt>
                <c:pt idx="9">
                  <c:v>20.94</c:v>
                </c:pt>
                <c:pt idx="10">
                  <c:v>20.49</c:v>
                </c:pt>
                <c:pt idx="11">
                  <c:v>19.079999999999998</c:v>
                </c:pt>
                <c:pt idx="12">
                  <c:v>16.91</c:v>
                </c:pt>
                <c:pt idx="13">
                  <c:v>13.15</c:v>
                </c:pt>
              </c:numCache>
            </c:numRef>
          </c:val>
        </c:ser>
        <c:dLbls>
          <c:showLegendKey val="0"/>
          <c:showVal val="0"/>
          <c:showCatName val="0"/>
          <c:showSerName val="0"/>
          <c:showPercent val="0"/>
          <c:showBubbleSize val="0"/>
        </c:dLbls>
        <c:gapWidth val="150"/>
        <c:axId val="34722560"/>
        <c:axId val="34724096"/>
      </c:barChart>
      <c:catAx>
        <c:axId val="34722560"/>
        <c:scaling>
          <c:orientation val="minMax"/>
        </c:scaling>
        <c:delete val="0"/>
        <c:axPos val="b"/>
        <c:numFmt formatCode="General" sourceLinked="0"/>
        <c:majorTickMark val="out"/>
        <c:minorTickMark val="none"/>
        <c:tickLblPos val="nextTo"/>
        <c:txPr>
          <a:bodyPr/>
          <a:lstStyle/>
          <a:p>
            <a:pPr>
              <a:defRPr sz="900"/>
            </a:pPr>
            <a:endParaRPr lang="th-TH"/>
          </a:p>
        </c:txPr>
        <c:crossAx val="34724096"/>
        <c:crosses val="autoZero"/>
        <c:auto val="1"/>
        <c:lblAlgn val="ctr"/>
        <c:lblOffset val="100"/>
        <c:noMultiLvlLbl val="0"/>
      </c:catAx>
      <c:valAx>
        <c:axId val="34724096"/>
        <c:scaling>
          <c:orientation val="minMax"/>
        </c:scaling>
        <c:delete val="0"/>
        <c:axPos val="l"/>
        <c:majorGridlines/>
        <c:numFmt formatCode="General" sourceLinked="1"/>
        <c:majorTickMark val="out"/>
        <c:minorTickMark val="none"/>
        <c:tickLblPos val="nextTo"/>
        <c:txPr>
          <a:bodyPr/>
          <a:lstStyle/>
          <a:p>
            <a:pPr>
              <a:defRPr sz="1200"/>
            </a:pPr>
            <a:endParaRPr lang="th-TH"/>
          </a:p>
        </c:txPr>
        <c:crossAx val="34722560"/>
        <c:crosses val="autoZero"/>
        <c:crossBetween val="between"/>
      </c:valAx>
    </c:plotArea>
    <c:legend>
      <c:legendPos val="r"/>
      <c:layout>
        <c:manualLayout>
          <c:xMode val="edge"/>
          <c:yMode val="edge"/>
          <c:x val="0.66213404816053323"/>
          <c:y val="0.15513706620005832"/>
          <c:w val="0.24019017061660097"/>
          <c:h val="0.15886167006901916"/>
        </c:manualLayout>
      </c:layout>
      <c:overlay val="0"/>
    </c:legend>
    <c:plotVisOnly val="1"/>
    <c:dispBlanksAs val="gap"/>
    <c:showDLblsOverMax val="0"/>
  </c:chart>
  <c:txPr>
    <a:bodyPr/>
    <a:lstStyle/>
    <a:p>
      <a:pPr>
        <a:defRPr sz="1800"/>
      </a:pPr>
      <a:endParaRPr lang="th-TH"/>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NSO</c:v>
                </c:pt>
              </c:strCache>
            </c:strRef>
          </c:tx>
          <c:spPr>
            <a:solidFill>
              <a:schemeClr val="accent6">
                <a:lumMod val="75000"/>
              </a:schemeClr>
            </a:solidFill>
          </c:spPr>
          <c:invertIfNegative val="0"/>
          <c:dLbls>
            <c:delete val="1"/>
          </c:dLbls>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Sheet1!$B$2:$B$23</c:f>
              <c:numCache>
                <c:formatCode>0.0</c:formatCode>
                <c:ptCount val="22"/>
                <c:pt idx="0">
                  <c:v>41.9</c:v>
                </c:pt>
                <c:pt idx="1">
                  <c:v>41.9</c:v>
                </c:pt>
                <c:pt idx="2">
                  <c:v>41.5</c:v>
                </c:pt>
                <c:pt idx="3">
                  <c:v>41.8</c:v>
                </c:pt>
                <c:pt idx="4">
                  <c:v>41.9</c:v>
                </c:pt>
                <c:pt idx="5">
                  <c:v>41.3</c:v>
                </c:pt>
                <c:pt idx="6">
                  <c:v>40.799999999999997</c:v>
                </c:pt>
                <c:pt idx="7">
                  <c:v>42.4</c:v>
                </c:pt>
                <c:pt idx="8">
                  <c:v>43.5</c:v>
                </c:pt>
                <c:pt idx="9">
                  <c:v>43.9</c:v>
                </c:pt>
                <c:pt idx="10">
                  <c:v>44.1</c:v>
                </c:pt>
                <c:pt idx="11">
                  <c:v>44.3</c:v>
                </c:pt>
                <c:pt idx="12">
                  <c:v>44.2</c:v>
                </c:pt>
                <c:pt idx="13">
                  <c:v>44.5</c:v>
                </c:pt>
                <c:pt idx="14">
                  <c:v>44</c:v>
                </c:pt>
                <c:pt idx="15">
                  <c:v>45.4</c:v>
                </c:pt>
                <c:pt idx="16">
                  <c:v>45.1</c:v>
                </c:pt>
                <c:pt idx="17">
                  <c:v>45</c:v>
                </c:pt>
                <c:pt idx="18">
                  <c:v>45.4</c:v>
                </c:pt>
                <c:pt idx="19">
                  <c:v>45.5</c:v>
                </c:pt>
              </c:numCache>
            </c:numRef>
          </c:val>
        </c:ser>
        <c:ser>
          <c:idx val="1"/>
          <c:order val="1"/>
          <c:tx>
            <c:strRef>
              <c:f>Sheet1!$C$1</c:f>
              <c:strCache>
                <c:ptCount val="1"/>
                <c:pt idx="0">
                  <c:v>UN data</c:v>
                </c:pt>
              </c:strCache>
            </c:strRef>
          </c:tx>
          <c:spPr>
            <a:solidFill>
              <a:srgbClr val="FF9933"/>
            </a:solidFill>
          </c:spPr>
          <c:invertIfNegative val="0"/>
          <c:dLbls>
            <c:delete val="1"/>
          </c:dLbls>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Sheet1!$C$2:$C$23</c:f>
              <c:numCache>
                <c:formatCode>0.0</c:formatCode>
                <c:ptCount val="22"/>
                <c:pt idx="0">
                  <c:v>41.9</c:v>
                </c:pt>
                <c:pt idx="1">
                  <c:v>41.9</c:v>
                </c:pt>
                <c:pt idx="2">
                  <c:v>41.5</c:v>
                </c:pt>
                <c:pt idx="3">
                  <c:v>41.8</c:v>
                </c:pt>
                <c:pt idx="4">
                  <c:v>41.9</c:v>
                </c:pt>
                <c:pt idx="5">
                  <c:v>41.3</c:v>
                </c:pt>
                <c:pt idx="6">
                  <c:v>40.799999999999997</c:v>
                </c:pt>
                <c:pt idx="7">
                  <c:v>42.4</c:v>
                </c:pt>
                <c:pt idx="8">
                  <c:v>43.5</c:v>
                </c:pt>
                <c:pt idx="9">
                  <c:v>43.9</c:v>
                </c:pt>
                <c:pt idx="10">
                  <c:v>44.1</c:v>
                </c:pt>
                <c:pt idx="11">
                  <c:v>44.3</c:v>
                </c:pt>
                <c:pt idx="12">
                  <c:v>44.2</c:v>
                </c:pt>
                <c:pt idx="13">
                  <c:v>44.5</c:v>
                </c:pt>
                <c:pt idx="14">
                  <c:v>44</c:v>
                </c:pt>
                <c:pt idx="15">
                  <c:v>45.4</c:v>
                </c:pt>
                <c:pt idx="16">
                  <c:v>45.1</c:v>
                </c:pt>
                <c:pt idx="17">
                  <c:v>45</c:v>
                </c:pt>
                <c:pt idx="18">
                  <c:v>45.4</c:v>
                </c:pt>
                <c:pt idx="19">
                  <c:v>45.5</c:v>
                </c:pt>
                <c:pt idx="20">
                  <c:v>45.4</c:v>
                </c:pt>
                <c:pt idx="21">
                  <c:v>45.4</c:v>
                </c:pt>
              </c:numCache>
            </c:numRef>
          </c:val>
        </c:ser>
        <c:dLbls>
          <c:showLegendKey val="0"/>
          <c:showVal val="1"/>
          <c:showCatName val="0"/>
          <c:showSerName val="0"/>
          <c:showPercent val="0"/>
          <c:showBubbleSize val="0"/>
        </c:dLbls>
        <c:gapWidth val="150"/>
        <c:axId val="42115840"/>
        <c:axId val="42117376"/>
      </c:barChart>
      <c:catAx>
        <c:axId val="42115840"/>
        <c:scaling>
          <c:orientation val="minMax"/>
        </c:scaling>
        <c:delete val="0"/>
        <c:axPos val="b"/>
        <c:numFmt formatCode="General" sourceLinked="1"/>
        <c:majorTickMark val="out"/>
        <c:minorTickMark val="none"/>
        <c:tickLblPos val="nextTo"/>
        <c:txPr>
          <a:bodyPr/>
          <a:lstStyle/>
          <a:p>
            <a:pPr>
              <a:defRPr sz="1100"/>
            </a:pPr>
            <a:endParaRPr lang="th-TH"/>
          </a:p>
        </c:txPr>
        <c:crossAx val="42117376"/>
        <c:crosses val="autoZero"/>
        <c:auto val="1"/>
        <c:lblAlgn val="ctr"/>
        <c:lblOffset val="100"/>
        <c:noMultiLvlLbl val="0"/>
      </c:catAx>
      <c:valAx>
        <c:axId val="42117376"/>
        <c:scaling>
          <c:orientation val="minMax"/>
        </c:scaling>
        <c:delete val="0"/>
        <c:axPos val="l"/>
        <c:majorGridlines/>
        <c:numFmt formatCode="0.0" sourceLinked="1"/>
        <c:majorTickMark val="out"/>
        <c:minorTickMark val="none"/>
        <c:tickLblPos val="nextTo"/>
        <c:txPr>
          <a:bodyPr/>
          <a:lstStyle/>
          <a:p>
            <a:pPr>
              <a:defRPr sz="1400">
                <a:latin typeface="Arial Narrow" pitchFamily="34" charset="0"/>
              </a:defRPr>
            </a:pPr>
            <a:endParaRPr lang="th-TH"/>
          </a:p>
        </c:txPr>
        <c:crossAx val="42115840"/>
        <c:crosses val="autoZero"/>
        <c:crossBetween val="between"/>
        <c:majorUnit val="3"/>
      </c:valAx>
      <c:spPr>
        <a:solidFill>
          <a:schemeClr val="lt1"/>
        </a:solidFill>
        <a:ln w="25400" cap="flat" cmpd="sng" algn="ctr">
          <a:solidFill>
            <a:schemeClr val="accent2"/>
          </a:solidFill>
          <a:prstDash val="solid"/>
        </a:ln>
        <a:effectLst/>
      </c:spPr>
    </c:plotArea>
    <c:legend>
      <c:legendPos val="r"/>
      <c:layout>
        <c:manualLayout>
          <c:xMode val="edge"/>
          <c:yMode val="edge"/>
          <c:x val="0.13157354801834856"/>
          <c:y val="3.4766695829687957E-2"/>
          <c:w val="0.24607663297557925"/>
          <c:h val="0.19030378147176047"/>
        </c:manualLayout>
      </c:layout>
      <c:overlay val="0"/>
      <c:txPr>
        <a:bodyPr/>
        <a:lstStyle/>
        <a:p>
          <a:pPr>
            <a:defRPr b="1">
              <a:solidFill>
                <a:srgbClr val="663300"/>
              </a:solidFill>
              <a:latin typeface="Comic Sans MS" pitchFamily="66" charset="0"/>
            </a:defRPr>
          </a:pPr>
          <a:endParaRPr lang="th-TH"/>
        </a:p>
      </c:txPr>
    </c:legend>
    <c:plotVisOnly val="1"/>
    <c:dispBlanksAs val="gap"/>
    <c:showDLblsOverMax val="0"/>
  </c:chart>
  <c:txPr>
    <a:bodyPr/>
    <a:lstStyle/>
    <a:p>
      <a:pPr>
        <a:defRPr sz="1800"/>
      </a:pPr>
      <a:endParaRPr lang="th-TH"/>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747195247725671E-2"/>
          <c:y val="2.7955186157285896E-2"/>
          <c:w val="0.65555830571431095"/>
          <c:h val="0.85459779333138908"/>
        </c:manualLayout>
      </c:layout>
      <c:barChart>
        <c:barDir val="col"/>
        <c:grouping val="clustered"/>
        <c:varyColors val="0"/>
        <c:ser>
          <c:idx val="0"/>
          <c:order val="0"/>
          <c:tx>
            <c:strRef>
              <c:f>Sheet1!$B$1</c:f>
              <c:strCache>
                <c:ptCount val="1"/>
                <c:pt idx="0">
                  <c:v>country data</c:v>
                </c:pt>
              </c:strCache>
            </c:strRef>
          </c:tx>
          <c:spPr>
            <a:solidFill>
              <a:schemeClr val="accent6"/>
            </a:solidFill>
          </c:spPr>
          <c:invertIfNegative val="0"/>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Sheet1!$B$2:$B$23</c:f>
              <c:numCache>
                <c:formatCode>General</c:formatCode>
                <c:ptCount val="22"/>
                <c:pt idx="4">
                  <c:v>10.8</c:v>
                </c:pt>
                <c:pt idx="5">
                  <c:v>10.7</c:v>
                </c:pt>
                <c:pt idx="6">
                  <c:v>12.7</c:v>
                </c:pt>
                <c:pt idx="7">
                  <c:v>9.6999999999999993</c:v>
                </c:pt>
                <c:pt idx="8">
                  <c:v>7</c:v>
                </c:pt>
                <c:pt idx="9">
                  <c:v>12.3</c:v>
                </c:pt>
                <c:pt idx="10">
                  <c:v>13.2</c:v>
                </c:pt>
                <c:pt idx="11">
                  <c:v>12.9</c:v>
                </c:pt>
                <c:pt idx="12">
                  <c:v>14.7</c:v>
                </c:pt>
                <c:pt idx="13">
                  <c:v>13.7</c:v>
                </c:pt>
                <c:pt idx="14">
                  <c:v>13.3</c:v>
                </c:pt>
                <c:pt idx="15">
                  <c:v>12.2</c:v>
                </c:pt>
                <c:pt idx="16">
                  <c:v>11.7</c:v>
                </c:pt>
                <c:pt idx="17">
                  <c:v>12.2</c:v>
                </c:pt>
              </c:numCache>
            </c:numRef>
          </c:val>
        </c:ser>
        <c:ser>
          <c:idx val="1"/>
          <c:order val="1"/>
          <c:tx>
            <c:strRef>
              <c:f>Sheet1!$C$1</c:f>
              <c:strCache>
                <c:ptCount val="1"/>
                <c:pt idx="0">
                  <c:v>MDG_NESDB</c:v>
                </c:pt>
              </c:strCache>
            </c:strRef>
          </c:tx>
          <c:invertIfNegative val="0"/>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Sheet1!$C$2:$C$23</c:f>
              <c:numCache>
                <c:formatCode>General</c:formatCode>
                <c:ptCount val="22"/>
                <c:pt idx="11">
                  <c:v>12.9</c:v>
                </c:pt>
                <c:pt idx="12">
                  <c:v>14.7</c:v>
                </c:pt>
                <c:pt idx="13">
                  <c:v>13.7</c:v>
                </c:pt>
                <c:pt idx="14">
                  <c:v>13.3</c:v>
                </c:pt>
                <c:pt idx="15">
                  <c:v>12.2</c:v>
                </c:pt>
                <c:pt idx="16">
                  <c:v>11.7</c:v>
                </c:pt>
                <c:pt idx="17">
                  <c:v>12.2</c:v>
                </c:pt>
                <c:pt idx="18">
                  <c:v>11.3</c:v>
                </c:pt>
                <c:pt idx="19">
                  <c:v>10.8</c:v>
                </c:pt>
                <c:pt idx="20">
                  <c:v>10.199999999999999</c:v>
                </c:pt>
                <c:pt idx="21">
                  <c:v>8.9</c:v>
                </c:pt>
              </c:numCache>
            </c:numRef>
          </c:val>
        </c:ser>
        <c:ser>
          <c:idx val="2"/>
          <c:order val="2"/>
          <c:tx>
            <c:strRef>
              <c:f>Sheet1!$D$1</c:f>
              <c:strCache>
                <c:ptCount val="1"/>
                <c:pt idx="0">
                  <c:v>MDG_report</c:v>
                </c:pt>
              </c:strCache>
            </c:strRef>
          </c:tx>
          <c:invertIfNegative val="0"/>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Sheet1!$D$2:$D$23</c:f>
              <c:numCache>
                <c:formatCode>General</c:formatCode>
                <c:ptCount val="22"/>
                <c:pt idx="14">
                  <c:v>44.5</c:v>
                </c:pt>
                <c:pt idx="16">
                  <c:v>41.6</c:v>
                </c:pt>
                <c:pt idx="18">
                  <c:v>38.5</c:v>
                </c:pt>
                <c:pt idx="20">
                  <c:v>31.8</c:v>
                </c:pt>
              </c:numCache>
            </c:numRef>
          </c:val>
        </c:ser>
        <c:ser>
          <c:idx val="3"/>
          <c:order val="3"/>
          <c:tx>
            <c:strRef>
              <c:f>Sheet1!$E$1</c:f>
              <c:strCache>
                <c:ptCount val="1"/>
                <c:pt idx="0">
                  <c:v>MDG_report_on_web</c:v>
                </c:pt>
              </c:strCache>
            </c:strRef>
          </c:tx>
          <c:invertIfNegative val="0"/>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Sheet1!$E$2:$E$23</c:f>
              <c:numCache>
                <c:formatCode>General</c:formatCode>
                <c:ptCount val="22"/>
                <c:pt idx="17">
                  <c:v>39.74</c:v>
                </c:pt>
                <c:pt idx="18">
                  <c:v>37.869999999999997</c:v>
                </c:pt>
                <c:pt idx="19">
                  <c:v>35.159999999999997</c:v>
                </c:pt>
              </c:numCache>
            </c:numRef>
          </c:val>
        </c:ser>
        <c:ser>
          <c:idx val="4"/>
          <c:order val="4"/>
          <c:tx>
            <c:strRef>
              <c:f>Sheet1!$F$1</c:f>
              <c:strCache>
                <c:ptCount val="1"/>
                <c:pt idx="0">
                  <c:v>Health stat_on_web</c:v>
                </c:pt>
              </c:strCache>
            </c:strRef>
          </c:tx>
          <c:spPr>
            <a:solidFill>
              <a:srgbClr val="C00000"/>
            </a:solidFill>
          </c:spPr>
          <c:invertIfNegative val="0"/>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Sheet1!$F$2:$F$23</c:f>
              <c:numCache>
                <c:formatCode>General</c:formatCode>
                <c:ptCount val="22"/>
                <c:pt idx="7">
                  <c:v>9.6999999999999993</c:v>
                </c:pt>
                <c:pt idx="8">
                  <c:v>7</c:v>
                </c:pt>
                <c:pt idx="9">
                  <c:v>12.3</c:v>
                </c:pt>
                <c:pt idx="10">
                  <c:v>13.2</c:v>
                </c:pt>
                <c:pt idx="11">
                  <c:v>12.9</c:v>
                </c:pt>
                <c:pt idx="12">
                  <c:v>14.7</c:v>
                </c:pt>
                <c:pt idx="13">
                  <c:v>13.7</c:v>
                </c:pt>
                <c:pt idx="14">
                  <c:v>13.3</c:v>
                </c:pt>
                <c:pt idx="15">
                  <c:v>12.2</c:v>
                </c:pt>
                <c:pt idx="16">
                  <c:v>11.7</c:v>
                </c:pt>
                <c:pt idx="17">
                  <c:v>12.2</c:v>
                </c:pt>
                <c:pt idx="18">
                  <c:v>11.3</c:v>
                </c:pt>
                <c:pt idx="19">
                  <c:v>10.8</c:v>
                </c:pt>
                <c:pt idx="20">
                  <c:v>10.199999999999999</c:v>
                </c:pt>
                <c:pt idx="21">
                  <c:v>8.9</c:v>
                </c:pt>
              </c:numCache>
            </c:numRef>
          </c:val>
        </c:ser>
        <c:ser>
          <c:idx val="5"/>
          <c:order val="5"/>
          <c:tx>
            <c:strRef>
              <c:f>Sheet1!$G$1</c:f>
              <c:strCache>
                <c:ptCount val="1"/>
                <c:pt idx="0">
                  <c:v>undata</c:v>
                </c:pt>
              </c:strCache>
            </c:strRef>
          </c:tx>
          <c:spPr>
            <a:solidFill>
              <a:srgbClr val="FF9933"/>
            </a:solidFill>
          </c:spPr>
          <c:invertIfNegative val="0"/>
          <c:cat>
            <c:numRef>
              <c:f>Sheet1!$A$2:$A$23</c:f>
              <c:numCache>
                <c:formatCode>General</c:formatCode>
                <c:ptCount val="2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numCache>
            </c:numRef>
          </c:cat>
          <c:val>
            <c:numRef>
              <c:f>Sheet1!$G$2:$G$23</c:f>
              <c:numCache>
                <c:formatCode>General</c:formatCode>
                <c:ptCount val="22"/>
                <c:pt idx="0">
                  <c:v>54</c:v>
                </c:pt>
                <c:pt idx="5">
                  <c:v>54</c:v>
                </c:pt>
                <c:pt idx="10">
                  <c:v>66</c:v>
                </c:pt>
                <c:pt idx="15">
                  <c:v>54</c:v>
                </c:pt>
                <c:pt idx="20">
                  <c:v>48</c:v>
                </c:pt>
              </c:numCache>
            </c:numRef>
          </c:val>
        </c:ser>
        <c:dLbls>
          <c:showLegendKey val="0"/>
          <c:showVal val="0"/>
          <c:showCatName val="0"/>
          <c:showSerName val="0"/>
          <c:showPercent val="0"/>
          <c:showBubbleSize val="0"/>
        </c:dLbls>
        <c:gapWidth val="150"/>
        <c:axId val="34771712"/>
        <c:axId val="34773248"/>
      </c:barChart>
      <c:catAx>
        <c:axId val="34771712"/>
        <c:scaling>
          <c:orientation val="minMax"/>
        </c:scaling>
        <c:delete val="0"/>
        <c:axPos val="b"/>
        <c:numFmt formatCode="General" sourceLinked="1"/>
        <c:majorTickMark val="out"/>
        <c:minorTickMark val="none"/>
        <c:tickLblPos val="nextTo"/>
        <c:txPr>
          <a:bodyPr/>
          <a:lstStyle/>
          <a:p>
            <a:pPr>
              <a:defRPr sz="1100">
                <a:latin typeface="Arial Narrow" panose="020B0606020202030204" pitchFamily="34" charset="0"/>
              </a:defRPr>
            </a:pPr>
            <a:endParaRPr lang="th-TH"/>
          </a:p>
        </c:txPr>
        <c:crossAx val="34773248"/>
        <c:crosses val="autoZero"/>
        <c:auto val="1"/>
        <c:lblAlgn val="ctr"/>
        <c:lblOffset val="100"/>
        <c:noMultiLvlLbl val="0"/>
      </c:catAx>
      <c:valAx>
        <c:axId val="34773248"/>
        <c:scaling>
          <c:orientation val="minMax"/>
        </c:scaling>
        <c:delete val="0"/>
        <c:axPos val="l"/>
        <c:majorGridlines/>
        <c:numFmt formatCode="General" sourceLinked="1"/>
        <c:majorTickMark val="out"/>
        <c:minorTickMark val="none"/>
        <c:tickLblPos val="nextTo"/>
        <c:txPr>
          <a:bodyPr/>
          <a:lstStyle/>
          <a:p>
            <a:pPr>
              <a:defRPr sz="1600">
                <a:latin typeface="Arial Narrow" panose="020B0606020202030204" pitchFamily="34" charset="0"/>
              </a:defRPr>
            </a:pPr>
            <a:endParaRPr lang="th-TH"/>
          </a:p>
        </c:txPr>
        <c:crossAx val="34771712"/>
        <c:crosses val="autoZero"/>
        <c:crossBetween val="between"/>
      </c:valAx>
      <c:spPr>
        <a:solidFill>
          <a:schemeClr val="lt1"/>
        </a:solidFill>
        <a:ln w="25400" cap="flat" cmpd="sng" algn="ctr">
          <a:solidFill>
            <a:schemeClr val="accent1"/>
          </a:solidFill>
          <a:prstDash val="solid"/>
        </a:ln>
        <a:effectLst/>
      </c:spPr>
    </c:plotArea>
    <c:legend>
      <c:legendPos val="r"/>
      <c:layout>
        <c:manualLayout>
          <c:xMode val="edge"/>
          <c:yMode val="edge"/>
          <c:x val="0.70758531578162731"/>
          <c:y val="2.4482356372120175E-3"/>
          <c:w val="0.29241465795835858"/>
          <c:h val="0.51994313210848642"/>
        </c:manualLayout>
      </c:layout>
      <c:overlay val="0"/>
      <c:txPr>
        <a:bodyPr/>
        <a:lstStyle/>
        <a:p>
          <a:pPr>
            <a:defRPr sz="1600">
              <a:latin typeface="Comic Sans MS" panose="030F0702030302020204" pitchFamily="66" charset="0"/>
            </a:defRPr>
          </a:pPr>
          <a:endParaRPr lang="th-TH"/>
        </a:p>
      </c:txPr>
    </c:legend>
    <c:plotVisOnly val="1"/>
    <c:dispBlanksAs val="gap"/>
    <c:showDLblsOverMax val="0"/>
  </c:chart>
  <c:txPr>
    <a:bodyPr/>
    <a:lstStyle/>
    <a:p>
      <a:pPr>
        <a:defRPr sz="1800"/>
      </a:pPr>
      <a:endParaRPr lang="th-TH"/>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86428902269572E-2"/>
          <c:y val="6.1628025663458735E-2"/>
          <c:w val="0.60825047604343574"/>
          <c:h val="0.82856736657917762"/>
        </c:manualLayout>
      </c:layout>
      <c:barChart>
        <c:barDir val="col"/>
        <c:grouping val="clustered"/>
        <c:varyColors val="0"/>
        <c:ser>
          <c:idx val="0"/>
          <c:order val="0"/>
          <c:tx>
            <c:strRef>
              <c:f>Sheet1!$B$1</c:f>
              <c:strCache>
                <c:ptCount val="1"/>
                <c:pt idx="0">
                  <c:v>Country data</c:v>
                </c:pt>
              </c:strCache>
            </c:strRef>
          </c:tx>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Sheet1!$B$2:$B$24</c:f>
              <c:numCache>
                <c:formatCode>General</c:formatCode>
                <c:ptCount val="23"/>
                <c:pt idx="10">
                  <c:v>43.2</c:v>
                </c:pt>
                <c:pt idx="11">
                  <c:v>44.5</c:v>
                </c:pt>
                <c:pt idx="12">
                  <c:v>44.4</c:v>
                </c:pt>
                <c:pt idx="13">
                  <c:v>44.9</c:v>
                </c:pt>
                <c:pt idx="14">
                  <c:v>44</c:v>
                </c:pt>
                <c:pt idx="15">
                  <c:v>45.6</c:v>
                </c:pt>
                <c:pt idx="16">
                  <c:v>45.4</c:v>
                </c:pt>
                <c:pt idx="17">
                  <c:v>45.3</c:v>
                </c:pt>
                <c:pt idx="18">
                  <c:v>45.7</c:v>
                </c:pt>
              </c:numCache>
            </c:numRef>
          </c:val>
        </c:ser>
        <c:ser>
          <c:idx val="1"/>
          <c:order val="1"/>
          <c:tx>
            <c:strRef>
              <c:f>Sheet1!$C$1</c:f>
              <c:strCache>
                <c:ptCount val="1"/>
                <c:pt idx="0">
                  <c:v>MDG_NESDB</c:v>
                </c:pt>
              </c:strCache>
            </c:strRef>
          </c:tx>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Sheet1!$C$2:$C$24</c:f>
              <c:numCache>
                <c:formatCode>General</c:formatCode>
                <c:ptCount val="23"/>
                <c:pt idx="0">
                  <c:v>12.8</c:v>
                </c:pt>
                <c:pt idx="1">
                  <c:v>12.8</c:v>
                </c:pt>
                <c:pt idx="2">
                  <c:v>11.7</c:v>
                </c:pt>
                <c:pt idx="3">
                  <c:v>11.6</c:v>
                </c:pt>
                <c:pt idx="4">
                  <c:v>11.4</c:v>
                </c:pt>
                <c:pt idx="5">
                  <c:v>11.6</c:v>
                </c:pt>
                <c:pt idx="6">
                  <c:v>10.5</c:v>
                </c:pt>
                <c:pt idx="7">
                  <c:v>9.1</c:v>
                </c:pt>
                <c:pt idx="8">
                  <c:v>16.899999999999999</c:v>
                </c:pt>
                <c:pt idx="9">
                  <c:v>14.5</c:v>
                </c:pt>
                <c:pt idx="10">
                  <c:v>11.9</c:v>
                </c:pt>
                <c:pt idx="11">
                  <c:v>12.3</c:v>
                </c:pt>
                <c:pt idx="12">
                  <c:v>11.7</c:v>
                </c:pt>
                <c:pt idx="13">
                  <c:v>12</c:v>
                </c:pt>
                <c:pt idx="14">
                  <c:v>11.3</c:v>
                </c:pt>
                <c:pt idx="15">
                  <c:v>10.9</c:v>
                </c:pt>
                <c:pt idx="16">
                  <c:v>10.5</c:v>
                </c:pt>
                <c:pt idx="17">
                  <c:v>10</c:v>
                </c:pt>
                <c:pt idx="18">
                  <c:v>9.9</c:v>
                </c:pt>
              </c:numCache>
            </c:numRef>
          </c:val>
        </c:ser>
        <c:ser>
          <c:idx val="2"/>
          <c:order val="2"/>
          <c:tx>
            <c:strRef>
              <c:f>Sheet1!$D$1</c:f>
              <c:strCache>
                <c:ptCount val="1"/>
                <c:pt idx="0">
                  <c:v>MDG_Report_Health</c:v>
                </c:pt>
              </c:strCache>
            </c:strRef>
          </c:tx>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Sheet1!$D$2:$D$24</c:f>
              <c:numCache>
                <c:formatCode>General</c:formatCode>
                <c:ptCount val="23"/>
                <c:pt idx="0">
                  <c:v>12.8</c:v>
                </c:pt>
                <c:pt idx="1">
                  <c:v>12.8</c:v>
                </c:pt>
                <c:pt idx="2">
                  <c:v>11.7</c:v>
                </c:pt>
                <c:pt idx="3">
                  <c:v>11.6</c:v>
                </c:pt>
                <c:pt idx="4">
                  <c:v>11.4</c:v>
                </c:pt>
                <c:pt idx="5">
                  <c:v>11.6</c:v>
                </c:pt>
                <c:pt idx="6">
                  <c:v>10.5</c:v>
                </c:pt>
                <c:pt idx="7">
                  <c:v>9.1</c:v>
                </c:pt>
                <c:pt idx="8">
                  <c:v>16.899999999999999</c:v>
                </c:pt>
                <c:pt idx="9">
                  <c:v>14.5</c:v>
                </c:pt>
                <c:pt idx="10">
                  <c:v>11.9</c:v>
                </c:pt>
                <c:pt idx="11">
                  <c:v>12.3</c:v>
                </c:pt>
                <c:pt idx="12">
                  <c:v>11.7</c:v>
                </c:pt>
                <c:pt idx="13">
                  <c:v>12</c:v>
                </c:pt>
                <c:pt idx="14">
                  <c:v>11.3</c:v>
                </c:pt>
                <c:pt idx="15">
                  <c:v>10.9</c:v>
                </c:pt>
                <c:pt idx="16">
                  <c:v>10.5</c:v>
                </c:pt>
                <c:pt idx="17">
                  <c:v>10</c:v>
                </c:pt>
                <c:pt idx="18">
                  <c:v>9.9</c:v>
                </c:pt>
              </c:numCache>
            </c:numRef>
          </c:val>
        </c:ser>
        <c:ser>
          <c:idx val="3"/>
          <c:order val="3"/>
          <c:tx>
            <c:strRef>
              <c:f>Sheet1!$E$1</c:f>
              <c:strCache>
                <c:ptCount val="1"/>
                <c:pt idx="0">
                  <c:v>Health_stat</c:v>
                </c:pt>
              </c:strCache>
            </c:strRef>
          </c:tx>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Sheet1!$E$2:$E$24</c:f>
              <c:numCache>
                <c:formatCode>General</c:formatCode>
                <c:ptCount val="23"/>
                <c:pt idx="17">
                  <c:v>10.25</c:v>
                </c:pt>
                <c:pt idx="18">
                  <c:v>9.94</c:v>
                </c:pt>
                <c:pt idx="19">
                  <c:v>9.77</c:v>
                </c:pt>
              </c:numCache>
            </c:numRef>
          </c:val>
        </c:ser>
        <c:ser>
          <c:idx val="4"/>
          <c:order val="4"/>
          <c:tx>
            <c:strRef>
              <c:f>Sheet1!$F$1</c:f>
              <c:strCache>
                <c:ptCount val="1"/>
                <c:pt idx="0">
                  <c:v>Undata</c:v>
                </c:pt>
              </c:strCache>
            </c:strRef>
          </c:tx>
          <c:spPr>
            <a:solidFill>
              <a:srgbClr val="FFC000"/>
            </a:solidFill>
          </c:spPr>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Sheet1!$F$2:$F$24</c:f>
              <c:numCache>
                <c:formatCode>General</c:formatCode>
                <c:ptCount val="23"/>
                <c:pt idx="0">
                  <c:v>38.200000000000003</c:v>
                </c:pt>
                <c:pt idx="1">
                  <c:v>36.1</c:v>
                </c:pt>
                <c:pt idx="2">
                  <c:v>34.1</c:v>
                </c:pt>
                <c:pt idx="3">
                  <c:v>32.4</c:v>
                </c:pt>
                <c:pt idx="4">
                  <c:v>30.7</c:v>
                </c:pt>
                <c:pt idx="5">
                  <c:v>29.1</c:v>
                </c:pt>
                <c:pt idx="6">
                  <c:v>27.7</c:v>
                </c:pt>
                <c:pt idx="7">
                  <c:v>26.3</c:v>
                </c:pt>
                <c:pt idx="8">
                  <c:v>25</c:v>
                </c:pt>
                <c:pt idx="9">
                  <c:v>23.8</c:v>
                </c:pt>
                <c:pt idx="10">
                  <c:v>22.6</c:v>
                </c:pt>
                <c:pt idx="11">
                  <c:v>21.5</c:v>
                </c:pt>
                <c:pt idx="12">
                  <c:v>20.399999999999999</c:v>
                </c:pt>
                <c:pt idx="13">
                  <c:v>19.399999999999999</c:v>
                </c:pt>
                <c:pt idx="14">
                  <c:v>18.5</c:v>
                </c:pt>
                <c:pt idx="15">
                  <c:v>17.600000000000001</c:v>
                </c:pt>
                <c:pt idx="16">
                  <c:v>16.8</c:v>
                </c:pt>
                <c:pt idx="17">
                  <c:v>16</c:v>
                </c:pt>
                <c:pt idx="18">
                  <c:v>15.3</c:v>
                </c:pt>
                <c:pt idx="19">
                  <c:v>14.7</c:v>
                </c:pt>
                <c:pt idx="20">
                  <c:v>14.2</c:v>
                </c:pt>
                <c:pt idx="21">
                  <c:v>13.7</c:v>
                </c:pt>
                <c:pt idx="22">
                  <c:v>13.2</c:v>
                </c:pt>
              </c:numCache>
            </c:numRef>
          </c:val>
        </c:ser>
        <c:dLbls>
          <c:showLegendKey val="0"/>
          <c:showVal val="0"/>
          <c:showCatName val="0"/>
          <c:showSerName val="0"/>
          <c:showPercent val="0"/>
          <c:showBubbleSize val="0"/>
        </c:dLbls>
        <c:gapWidth val="150"/>
        <c:axId val="91945600"/>
        <c:axId val="105058688"/>
      </c:barChart>
      <c:catAx>
        <c:axId val="91945600"/>
        <c:scaling>
          <c:orientation val="minMax"/>
        </c:scaling>
        <c:delete val="0"/>
        <c:axPos val="b"/>
        <c:numFmt formatCode="General" sourceLinked="1"/>
        <c:majorTickMark val="out"/>
        <c:minorTickMark val="none"/>
        <c:tickLblPos val="nextTo"/>
        <c:txPr>
          <a:bodyPr/>
          <a:lstStyle/>
          <a:p>
            <a:pPr>
              <a:defRPr sz="1200">
                <a:latin typeface="Arial Narrow" panose="020B0606020202030204" pitchFamily="34" charset="0"/>
              </a:defRPr>
            </a:pPr>
            <a:endParaRPr lang="th-TH"/>
          </a:p>
        </c:txPr>
        <c:crossAx val="105058688"/>
        <c:crosses val="autoZero"/>
        <c:auto val="1"/>
        <c:lblAlgn val="ctr"/>
        <c:lblOffset val="100"/>
        <c:noMultiLvlLbl val="0"/>
      </c:catAx>
      <c:valAx>
        <c:axId val="105058688"/>
        <c:scaling>
          <c:orientation val="minMax"/>
        </c:scaling>
        <c:delete val="0"/>
        <c:axPos val="l"/>
        <c:majorGridlines/>
        <c:numFmt formatCode="General" sourceLinked="1"/>
        <c:majorTickMark val="out"/>
        <c:minorTickMark val="none"/>
        <c:tickLblPos val="nextTo"/>
        <c:txPr>
          <a:bodyPr/>
          <a:lstStyle/>
          <a:p>
            <a:pPr>
              <a:defRPr sz="1400">
                <a:latin typeface="Arial Narrow" panose="020B0606020202030204" pitchFamily="34" charset="0"/>
              </a:defRPr>
            </a:pPr>
            <a:endParaRPr lang="th-TH"/>
          </a:p>
        </c:txPr>
        <c:crossAx val="91945600"/>
        <c:crosses val="autoZero"/>
        <c:crossBetween val="between"/>
      </c:valAx>
      <c:spPr>
        <a:solidFill>
          <a:schemeClr val="lt1"/>
        </a:solidFill>
        <a:ln w="25400" cap="flat" cmpd="sng" algn="ctr">
          <a:solidFill>
            <a:schemeClr val="accent1"/>
          </a:solidFill>
          <a:prstDash val="solid"/>
        </a:ln>
        <a:effectLst/>
      </c:spPr>
    </c:plotArea>
    <c:legend>
      <c:legendPos val="r"/>
      <c:layout>
        <c:manualLayout>
          <c:xMode val="edge"/>
          <c:yMode val="edge"/>
          <c:x val="0.66283117183881424"/>
          <c:y val="9.2367065227957623E-2"/>
          <c:w val="0.33716882816118571"/>
          <c:h val="0.4757594536794012"/>
        </c:manualLayout>
      </c:layout>
      <c:overlay val="0"/>
      <c:txPr>
        <a:bodyPr/>
        <a:lstStyle/>
        <a:p>
          <a:pPr>
            <a:defRPr>
              <a:latin typeface="Comic Sans MS" panose="030F0702030302020204" pitchFamily="66" charset="0"/>
            </a:defRPr>
          </a:pPr>
          <a:endParaRPr lang="th-TH"/>
        </a:p>
      </c:txPr>
    </c:legend>
    <c:plotVisOnly val="1"/>
    <c:dispBlanksAs val="gap"/>
    <c:showDLblsOverMax val="0"/>
  </c:chart>
  <c:txPr>
    <a:bodyPr/>
    <a:lstStyle/>
    <a:p>
      <a:pPr>
        <a:defRPr sz="1800"/>
      </a:pPr>
      <a:endParaRPr lang="th-TH"/>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40347897689261E-2"/>
          <c:y val="3.9892096821230683E-2"/>
          <c:w val="0.76926740775050173"/>
          <c:h val="0.84362642169728785"/>
        </c:manualLayout>
      </c:layout>
      <c:barChart>
        <c:barDir val="col"/>
        <c:grouping val="clustered"/>
        <c:varyColors val="0"/>
        <c:ser>
          <c:idx val="0"/>
          <c:order val="0"/>
          <c:tx>
            <c:strRef>
              <c:f>Sheet1!$B$1</c:f>
              <c:strCache>
                <c:ptCount val="1"/>
                <c:pt idx="0">
                  <c:v>Country data</c:v>
                </c:pt>
              </c:strCache>
            </c:strRef>
          </c:tx>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Sheet1!$B$2:$B$24</c:f>
              <c:numCache>
                <c:formatCode>General</c:formatCode>
                <c:ptCount val="23"/>
                <c:pt idx="4">
                  <c:v>5.9</c:v>
                </c:pt>
                <c:pt idx="5">
                  <c:v>7</c:v>
                </c:pt>
                <c:pt idx="6">
                  <c:v>7.7</c:v>
                </c:pt>
                <c:pt idx="7">
                  <c:v>6.2</c:v>
                </c:pt>
                <c:pt idx="8">
                  <c:v>7.2</c:v>
                </c:pt>
                <c:pt idx="9">
                  <c:v>8.6</c:v>
                </c:pt>
                <c:pt idx="10">
                  <c:v>10.1</c:v>
                </c:pt>
                <c:pt idx="11">
                  <c:v>10.8</c:v>
                </c:pt>
                <c:pt idx="12">
                  <c:v>11</c:v>
                </c:pt>
                <c:pt idx="13">
                  <c:v>9.6999999999999993</c:v>
                </c:pt>
                <c:pt idx="14">
                  <c:v>8.9</c:v>
                </c:pt>
                <c:pt idx="15">
                  <c:v>8.3000000000000007</c:v>
                </c:pt>
                <c:pt idx="16">
                  <c:v>7.7</c:v>
                </c:pt>
              </c:numCache>
            </c:numRef>
          </c:val>
        </c:ser>
        <c:ser>
          <c:idx val="1"/>
          <c:order val="1"/>
          <c:tx>
            <c:strRef>
              <c:f>Sheet1!$C$1</c:f>
              <c:strCache>
                <c:ptCount val="1"/>
                <c:pt idx="0">
                  <c:v>MDG_NESDB</c:v>
                </c:pt>
              </c:strCache>
            </c:strRef>
          </c:tx>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Sheet1!$C$2:$C$24</c:f>
              <c:numCache>
                <c:formatCode>General</c:formatCode>
                <c:ptCount val="23"/>
                <c:pt idx="8">
                  <c:v>5.2</c:v>
                </c:pt>
                <c:pt idx="9">
                  <c:v>7.6</c:v>
                </c:pt>
                <c:pt idx="10">
                  <c:v>9.6</c:v>
                </c:pt>
                <c:pt idx="11">
                  <c:v>9.5</c:v>
                </c:pt>
                <c:pt idx="12">
                  <c:v>10</c:v>
                </c:pt>
                <c:pt idx="13">
                  <c:v>10.1</c:v>
                </c:pt>
                <c:pt idx="14">
                  <c:v>9</c:v>
                </c:pt>
                <c:pt idx="15">
                  <c:v>8.1999999999999993</c:v>
                </c:pt>
                <c:pt idx="16">
                  <c:v>7.6</c:v>
                </c:pt>
                <c:pt idx="17">
                  <c:v>7.1</c:v>
                </c:pt>
                <c:pt idx="18">
                  <c:v>6.9</c:v>
                </c:pt>
                <c:pt idx="19">
                  <c:v>7.2</c:v>
                </c:pt>
                <c:pt idx="20">
                  <c:v>7</c:v>
                </c:pt>
                <c:pt idx="21">
                  <c:v>6.9</c:v>
                </c:pt>
                <c:pt idx="22">
                  <c:v>7.7</c:v>
                </c:pt>
              </c:numCache>
            </c:numRef>
          </c:val>
        </c:ser>
        <c:ser>
          <c:idx val="2"/>
          <c:order val="2"/>
          <c:tx>
            <c:strRef>
              <c:f>Sheet1!$D$1</c:f>
              <c:strCache>
                <c:ptCount val="1"/>
                <c:pt idx="0">
                  <c:v>MDG_Report-health</c:v>
                </c:pt>
              </c:strCache>
            </c:strRef>
          </c:tx>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Sheet1!$D$2:$D$24</c:f>
              <c:numCache>
                <c:formatCode>General</c:formatCode>
                <c:ptCount val="23"/>
                <c:pt idx="0">
                  <c:v>6.8</c:v>
                </c:pt>
                <c:pt idx="5">
                  <c:v>7</c:v>
                </c:pt>
                <c:pt idx="15">
                  <c:v>3.93</c:v>
                </c:pt>
                <c:pt idx="17">
                  <c:v>4.1100000000000003</c:v>
                </c:pt>
                <c:pt idx="21">
                  <c:v>7.1</c:v>
                </c:pt>
              </c:numCache>
            </c:numRef>
          </c:val>
        </c:ser>
        <c:ser>
          <c:idx val="3"/>
          <c:order val="3"/>
          <c:tx>
            <c:strRef>
              <c:f>Sheet1!$E$1</c:f>
              <c:strCache>
                <c:ptCount val="1"/>
                <c:pt idx="0">
                  <c:v>MDG_Report2009</c:v>
                </c:pt>
              </c:strCache>
            </c:strRef>
          </c:tx>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Sheet1!$E$2:$E$24</c:f>
              <c:numCache>
                <c:formatCode>General</c:formatCode>
                <c:ptCount val="23"/>
                <c:pt idx="1">
                  <c:v>6.5</c:v>
                </c:pt>
                <c:pt idx="2">
                  <c:v>6.3</c:v>
                </c:pt>
                <c:pt idx="3">
                  <c:v>6.1</c:v>
                </c:pt>
                <c:pt idx="4">
                  <c:v>5.9</c:v>
                </c:pt>
                <c:pt idx="5">
                  <c:v>7</c:v>
                </c:pt>
                <c:pt idx="6">
                  <c:v>7.7</c:v>
                </c:pt>
                <c:pt idx="7">
                  <c:v>6.2</c:v>
                </c:pt>
                <c:pt idx="8">
                  <c:v>5.8</c:v>
                </c:pt>
                <c:pt idx="9">
                  <c:v>5.6</c:v>
                </c:pt>
                <c:pt idx="13">
                  <c:v>4.8</c:v>
                </c:pt>
                <c:pt idx="14">
                  <c:v>4.2</c:v>
                </c:pt>
                <c:pt idx="15">
                  <c:v>3.9</c:v>
                </c:pt>
                <c:pt idx="16">
                  <c:v>3.8</c:v>
                </c:pt>
                <c:pt idx="17">
                  <c:v>4.0999999999999996</c:v>
                </c:pt>
                <c:pt idx="18">
                  <c:v>9</c:v>
                </c:pt>
              </c:numCache>
            </c:numRef>
          </c:val>
        </c:ser>
        <c:ser>
          <c:idx val="4"/>
          <c:order val="4"/>
          <c:tx>
            <c:strRef>
              <c:f>Sheet1!$F$1</c:f>
              <c:strCache>
                <c:ptCount val="1"/>
                <c:pt idx="0">
                  <c:v>undata</c:v>
                </c:pt>
              </c:strCache>
            </c:strRef>
          </c:tx>
          <c:spPr>
            <a:solidFill>
              <a:srgbClr val="FFC000"/>
            </a:solidFill>
          </c:spPr>
          <c:invertIfNegative val="0"/>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Sheet1!$F$2:$F$24</c:f>
              <c:numCache>
                <c:formatCode>General</c:formatCode>
                <c:ptCount val="23"/>
                <c:pt idx="0">
                  <c:v>19</c:v>
                </c:pt>
                <c:pt idx="1">
                  <c:v>18</c:v>
                </c:pt>
                <c:pt idx="2">
                  <c:v>17</c:v>
                </c:pt>
                <c:pt idx="3">
                  <c:v>17</c:v>
                </c:pt>
                <c:pt idx="4">
                  <c:v>18</c:v>
                </c:pt>
                <c:pt idx="5">
                  <c:v>19</c:v>
                </c:pt>
                <c:pt idx="6">
                  <c:v>21</c:v>
                </c:pt>
                <c:pt idx="7">
                  <c:v>24</c:v>
                </c:pt>
                <c:pt idx="8">
                  <c:v>26</c:v>
                </c:pt>
                <c:pt idx="9">
                  <c:v>29</c:v>
                </c:pt>
                <c:pt idx="10">
                  <c:v>31</c:v>
                </c:pt>
                <c:pt idx="11">
                  <c:v>31</c:v>
                </c:pt>
                <c:pt idx="12">
                  <c:v>30</c:v>
                </c:pt>
                <c:pt idx="13">
                  <c:v>28</c:v>
                </c:pt>
                <c:pt idx="14">
                  <c:v>26</c:v>
                </c:pt>
                <c:pt idx="15">
                  <c:v>23</c:v>
                </c:pt>
                <c:pt idx="16">
                  <c:v>21</c:v>
                </c:pt>
                <c:pt idx="17">
                  <c:v>19</c:v>
                </c:pt>
                <c:pt idx="18">
                  <c:v>18</c:v>
                </c:pt>
                <c:pt idx="19">
                  <c:v>16</c:v>
                </c:pt>
                <c:pt idx="20">
                  <c:v>15</c:v>
                </c:pt>
                <c:pt idx="21">
                  <c:v>14</c:v>
                </c:pt>
              </c:numCache>
            </c:numRef>
          </c:val>
        </c:ser>
        <c:dLbls>
          <c:showLegendKey val="0"/>
          <c:showVal val="0"/>
          <c:showCatName val="0"/>
          <c:showSerName val="0"/>
          <c:showPercent val="0"/>
          <c:showBubbleSize val="0"/>
        </c:dLbls>
        <c:gapWidth val="150"/>
        <c:axId val="104871424"/>
        <c:axId val="104872960"/>
      </c:barChart>
      <c:catAx>
        <c:axId val="104871424"/>
        <c:scaling>
          <c:orientation val="minMax"/>
        </c:scaling>
        <c:delete val="0"/>
        <c:axPos val="b"/>
        <c:numFmt formatCode="General" sourceLinked="1"/>
        <c:majorTickMark val="out"/>
        <c:minorTickMark val="none"/>
        <c:tickLblPos val="nextTo"/>
        <c:txPr>
          <a:bodyPr/>
          <a:lstStyle/>
          <a:p>
            <a:pPr>
              <a:defRPr sz="1100">
                <a:latin typeface="Arial Narrow" panose="020B0606020202030204" pitchFamily="34" charset="0"/>
              </a:defRPr>
            </a:pPr>
            <a:endParaRPr lang="th-TH"/>
          </a:p>
        </c:txPr>
        <c:crossAx val="104872960"/>
        <c:crosses val="autoZero"/>
        <c:auto val="1"/>
        <c:lblAlgn val="ctr"/>
        <c:lblOffset val="100"/>
        <c:noMultiLvlLbl val="0"/>
      </c:catAx>
      <c:valAx>
        <c:axId val="104872960"/>
        <c:scaling>
          <c:orientation val="minMax"/>
        </c:scaling>
        <c:delete val="0"/>
        <c:axPos val="l"/>
        <c:majorGridlines/>
        <c:numFmt formatCode="General" sourceLinked="1"/>
        <c:majorTickMark val="out"/>
        <c:minorTickMark val="none"/>
        <c:tickLblPos val="nextTo"/>
        <c:txPr>
          <a:bodyPr/>
          <a:lstStyle/>
          <a:p>
            <a:pPr>
              <a:defRPr sz="1400">
                <a:latin typeface="Arial Narrow" panose="020B0606020202030204" pitchFamily="34" charset="0"/>
              </a:defRPr>
            </a:pPr>
            <a:endParaRPr lang="th-TH"/>
          </a:p>
        </c:txPr>
        <c:crossAx val="104871424"/>
        <c:crosses val="autoZero"/>
        <c:crossBetween val="between"/>
      </c:valAx>
      <c:spPr>
        <a:solidFill>
          <a:schemeClr val="lt1"/>
        </a:solidFill>
        <a:ln w="25400" cap="flat" cmpd="sng" algn="ctr">
          <a:solidFill>
            <a:schemeClr val="accent1"/>
          </a:solidFill>
          <a:prstDash val="solid"/>
        </a:ln>
        <a:effectLst/>
      </c:spPr>
    </c:plotArea>
    <c:legend>
      <c:legendPos val="r"/>
      <c:layout>
        <c:manualLayout>
          <c:xMode val="edge"/>
          <c:yMode val="edge"/>
          <c:x val="0.7125626576089753"/>
          <c:y val="2.0401963643433513E-3"/>
          <c:w val="0.28743734239102464"/>
          <c:h val="0.43328594342373872"/>
        </c:manualLayout>
      </c:layout>
      <c:overlay val="0"/>
      <c:txPr>
        <a:bodyPr/>
        <a:lstStyle/>
        <a:p>
          <a:pPr>
            <a:defRPr sz="1600">
              <a:latin typeface="Comic Sans MS" panose="030F0702030302020204" pitchFamily="66" charset="0"/>
            </a:defRPr>
          </a:pPr>
          <a:endParaRPr lang="th-TH"/>
        </a:p>
      </c:txPr>
    </c:legend>
    <c:plotVisOnly val="1"/>
    <c:dispBlanksAs val="gap"/>
    <c:showDLblsOverMax val="0"/>
  </c:chart>
  <c:txPr>
    <a:bodyPr/>
    <a:lstStyle/>
    <a:p>
      <a:pPr>
        <a:defRPr sz="1800"/>
      </a:pPr>
      <a:endParaRPr lang="th-TH"/>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51105-07E5-49FE-A9B2-BC8C04E5199A}" type="datetimeFigureOut">
              <a:rPr lang="th-TH" smtClean="0"/>
              <a:pPr/>
              <a:t>24/04/57</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7959C-B40B-4205-A4CE-85DA6A75F6A7}" type="slidenum">
              <a:rPr lang="th-TH" smtClean="0"/>
              <a:pPr/>
              <a:t>‹#›</a:t>
            </a:fld>
            <a:endParaRPr lang="th-TH"/>
          </a:p>
        </p:txBody>
      </p:sp>
    </p:spTree>
    <p:extLst>
      <p:ext uri="{BB962C8B-B14F-4D97-AF65-F5344CB8AC3E}">
        <p14:creationId xmlns:p14="http://schemas.microsoft.com/office/powerpoint/2010/main" val="2093731937"/>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Thailand have sent some data and metadata to the UN </a:t>
            </a:r>
            <a:r>
              <a:rPr lang="en-US" dirty="0" err="1" smtClean="0"/>
              <a:t>countrydata</a:t>
            </a:r>
            <a:r>
              <a:rPr lang="en-US" baseline="0" dirty="0" smtClean="0"/>
              <a:t> </a:t>
            </a:r>
          </a:p>
          <a:p>
            <a:r>
              <a:rPr lang="en-US" dirty="0" smtClean="0"/>
              <a:t>They have been compare with the number from International Agency and found the difference </a:t>
            </a:r>
          </a:p>
          <a:p>
            <a:r>
              <a:rPr lang="en-US" dirty="0" smtClean="0"/>
              <a:t>So it is needed to be </a:t>
            </a:r>
            <a:r>
              <a:rPr lang="en-US" dirty="0" err="1" smtClean="0"/>
              <a:t>investicate</a:t>
            </a:r>
            <a:endParaRPr lang="th-TH" dirty="0"/>
          </a:p>
        </p:txBody>
      </p:sp>
      <p:sp>
        <p:nvSpPr>
          <p:cNvPr id="4" name="Slide Number Placeholder 3"/>
          <p:cNvSpPr>
            <a:spLocks noGrp="1"/>
          </p:cNvSpPr>
          <p:nvPr>
            <p:ph type="sldNum" sz="quarter" idx="10"/>
          </p:nvPr>
        </p:nvSpPr>
        <p:spPr/>
        <p:txBody>
          <a:bodyPr/>
          <a:lstStyle/>
          <a:p>
            <a:fld id="{F627959C-B40B-4205-A4CE-85DA6A75F6A7}" type="slidenum">
              <a:rPr lang="th-TH" smtClean="0"/>
              <a:pPr/>
              <a:t>2</a:t>
            </a:fld>
            <a:endParaRPr lang="th-T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kern="1200" dirty="0" smtClean="0">
                <a:solidFill>
                  <a:schemeClr val="tx1"/>
                </a:solidFill>
                <a:latin typeface="+mn-lt"/>
                <a:ea typeface="+mn-ea"/>
                <a:cs typeface="+mn-cs"/>
              </a:rPr>
              <a:t>Where it comes </a:t>
            </a:r>
          </a:p>
          <a:p>
            <a:r>
              <a:rPr lang="en-US" dirty="0" smtClean="0"/>
              <a:t>They put the number of share of wage of women in wage employment per wage of total women in wage </a:t>
            </a:r>
            <a:r>
              <a:rPr lang="en-US" dirty="0" err="1" smtClean="0"/>
              <a:t>emmployment</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627959C-B40B-4205-A4CE-85DA6A75F6A7}" type="slidenum">
              <a:rPr lang="th-TH" smtClean="0"/>
              <a:pPr/>
              <a:t>11</a:t>
            </a:fld>
            <a:endParaRPr lang="th-T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800" kern="1200" dirty="0" smtClean="0">
                <a:solidFill>
                  <a:schemeClr val="tx1"/>
                </a:solidFill>
                <a:latin typeface="+mn-lt"/>
                <a:ea typeface="+mn-ea"/>
                <a:cs typeface="+mn-cs"/>
              </a:rPr>
              <a:t>The maternal mortality ratio (MMR) is the ratio of the number of maternal deaths during a given time period per 100,000 live births during the same time-period. A maternal death refers to a female death from any cause related to or aggravated by pregnancy or its management (excluding accidental or incidental causes) during pregnancy and childbirth or within 42 days of termination of pregnancy, irrespective of the duration and site of the pregnancy.</a:t>
            </a:r>
          </a:p>
          <a:p>
            <a:r>
              <a:rPr lang="en-US" sz="1800" kern="1200" dirty="0" smtClean="0">
                <a:solidFill>
                  <a:schemeClr val="tx1"/>
                </a:solidFill>
                <a:latin typeface="+mn-lt"/>
                <a:ea typeface="+mn-ea"/>
                <a:cs typeface="+mn-cs"/>
              </a:rPr>
              <a:t>This indicator is computed by taking a ratio of number of maternal deaths by total recorded (or estimated) number of live births.</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The maternal mortality ratio (MMR)  =  </a:t>
            </a:r>
            <a:r>
              <a:rPr lang="en-US" sz="1800" u="sng" kern="1200" dirty="0" smtClean="0">
                <a:solidFill>
                  <a:schemeClr val="tx1"/>
                </a:solidFill>
                <a:latin typeface="+mn-lt"/>
                <a:ea typeface="+mn-ea"/>
                <a:cs typeface="+mn-cs"/>
              </a:rPr>
              <a:t>Number of maternal deaths</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                                                             Number of live births</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Where:</a:t>
            </a:r>
          </a:p>
          <a:p>
            <a:r>
              <a:rPr lang="en-US" sz="1800" kern="1200" dirty="0" smtClean="0">
                <a:solidFill>
                  <a:schemeClr val="tx1"/>
                </a:solidFill>
                <a:latin typeface="+mn-lt"/>
                <a:ea typeface="+mn-ea"/>
                <a:cs typeface="+mn-cs"/>
              </a:rPr>
              <a:t>The maternal mortality ratio can be calculated by dividing recorded (or estimated) number of maternal deaths by total recorded (or estimated) number of live births in the same period and multiplying by 100,000.</a:t>
            </a:r>
          </a:p>
          <a:p>
            <a:r>
              <a:rPr lang="en-US" sz="1800" kern="1200" dirty="0" smtClean="0">
                <a:solidFill>
                  <a:schemeClr val="tx1"/>
                </a:solidFill>
                <a:latin typeface="+mn-lt"/>
                <a:ea typeface="+mn-ea"/>
                <a:cs typeface="+mn-cs"/>
              </a:rPr>
              <a:t>Measurement requires information on pregnancy status, timing of death (during pregnancy, childbirth, or within 42 days of termination of pregnancy), and cause of death.</a:t>
            </a:r>
          </a:p>
          <a:p>
            <a:r>
              <a:rPr lang="en-US" sz="1800" kern="1200" dirty="0" smtClean="0">
                <a:solidFill>
                  <a:schemeClr val="tx1"/>
                </a:solidFill>
                <a:latin typeface="+mn-lt"/>
                <a:ea typeface="+mn-ea"/>
                <a:cs typeface="+mn-cs"/>
              </a:rPr>
              <a:t>It is important to note that not all deaths which occur temporally to pregnancy are considered "maternal deaths". Maternal deaths are a specific subset of deaths which occur during pregnancy, childbirth and the </a:t>
            </a:r>
            <a:r>
              <a:rPr lang="en-US" sz="1800" kern="1200" dirty="0" err="1" smtClean="0">
                <a:solidFill>
                  <a:schemeClr val="tx1"/>
                </a:solidFill>
                <a:latin typeface="+mn-lt"/>
                <a:ea typeface="+mn-ea"/>
                <a:cs typeface="+mn-cs"/>
              </a:rPr>
              <a:t>puerperium</a:t>
            </a:r>
            <a:r>
              <a:rPr lang="en-US" sz="1800" kern="1200" dirty="0" smtClean="0">
                <a:solidFill>
                  <a:schemeClr val="tx1"/>
                </a:solidFill>
                <a:latin typeface="+mn-lt"/>
                <a:ea typeface="+mn-ea"/>
                <a:cs typeface="+mn-cs"/>
              </a:rPr>
              <a:t> and can be further divided into two groups, namely direct and indirect obstetric deaths. Direct obstetric deaths result from obstetric complications of the pregnant state (pregnancy, labor and </a:t>
            </a:r>
            <a:r>
              <a:rPr lang="en-US" sz="1800" kern="1200" dirty="0" err="1" smtClean="0">
                <a:solidFill>
                  <a:schemeClr val="tx1"/>
                </a:solidFill>
                <a:latin typeface="+mn-lt"/>
                <a:ea typeface="+mn-ea"/>
                <a:cs typeface="+mn-cs"/>
              </a:rPr>
              <a:t>puerperium</a:t>
            </a:r>
            <a:r>
              <a:rPr lang="en-US" sz="1800" kern="1200" dirty="0" smtClean="0">
                <a:solidFill>
                  <a:schemeClr val="tx1"/>
                </a:solidFill>
                <a:latin typeface="+mn-lt"/>
                <a:ea typeface="+mn-ea"/>
                <a:cs typeface="+mn-cs"/>
              </a:rPr>
              <a:t>); from interventions, omissions or direct treatment; or from a chain of events resulting in any of these. Indirect deaths result from previously existing disease or disease that developed during pregnancy and was not directly due to obstetric causes but was aggravated by the physiologic effects of pregnancy. Deaths which do not meet these criteria, such as those which occur as a result of accidents, are defined by the more general term, "death occurring in pregnancy, childbirth or the </a:t>
            </a:r>
            <a:r>
              <a:rPr lang="en-US" sz="1800" kern="1200" dirty="0" err="1" smtClean="0">
                <a:solidFill>
                  <a:schemeClr val="tx1"/>
                </a:solidFill>
                <a:latin typeface="+mn-lt"/>
                <a:ea typeface="+mn-ea"/>
                <a:cs typeface="+mn-cs"/>
              </a:rPr>
              <a:t>puerperium</a:t>
            </a:r>
            <a:r>
              <a:rPr lang="en-US" sz="1800" kern="1200" dirty="0" smtClean="0">
                <a:solidFill>
                  <a:schemeClr val="tx1"/>
                </a:solidFill>
                <a:latin typeface="+mn-lt"/>
                <a:ea typeface="+mn-ea"/>
                <a:cs typeface="+mn-cs"/>
              </a:rPr>
              <a:t>" (previously referred to as "pregnancy related deaths").</a:t>
            </a:r>
          </a:p>
          <a:p>
            <a:r>
              <a:rPr lang="en-US" sz="1800" kern="1200" dirty="0" smtClean="0">
                <a:solidFill>
                  <a:schemeClr val="tx1"/>
                </a:solidFill>
                <a:latin typeface="+mn-lt"/>
                <a:ea typeface="+mn-ea"/>
                <a:cs typeface="+mn-cs"/>
              </a:rPr>
              <a:t>The maternal mortality ratio can be calculated directly from data collected through vital registration systems, household surveys or other sources. However, maternal mortality data from all sources have limitations, particularly related to the underreporting and misclassification of maternal deaths (see “comments and limitations” section). The World Health Organization (WHO), United Nation’s Children’s Fund (UNICEF), United Nations Population Fund (UNFPA), The World Bank (WB), and United Nations Population Division (UNPD) have developed a method to adjust existing data in order to take into account these data quality issues. This method involves adjusting existing data for underreporting and misclassification of deaths and model-based estimates are made for countries with incomplete or no reliable national level data.</a:t>
            </a:r>
          </a:p>
          <a:p>
            <a:endParaRPr lang="th-TH" dirty="0"/>
          </a:p>
        </p:txBody>
      </p:sp>
      <p:sp>
        <p:nvSpPr>
          <p:cNvPr id="4" name="Slide Number Placeholder 3"/>
          <p:cNvSpPr>
            <a:spLocks noGrp="1"/>
          </p:cNvSpPr>
          <p:nvPr>
            <p:ph type="sldNum" sz="quarter" idx="10"/>
          </p:nvPr>
        </p:nvSpPr>
        <p:spPr/>
        <p:txBody>
          <a:bodyPr/>
          <a:lstStyle/>
          <a:p>
            <a:fld id="{F627959C-B40B-4205-A4CE-85DA6A75F6A7}" type="slidenum">
              <a:rPr lang="th-TH" smtClean="0"/>
              <a:pPr/>
              <a:t>12</a:t>
            </a:fld>
            <a:endParaRPr lang="th-T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There are many sources provide data for maternal</a:t>
            </a:r>
            <a:r>
              <a:rPr lang="en-US" baseline="0" dirty="0" smtClean="0"/>
              <a:t> mortality </a:t>
            </a:r>
          </a:p>
          <a:p>
            <a:r>
              <a:rPr lang="en-US" baseline="0" dirty="0" err="1" smtClean="0"/>
              <a:t>Inthis</a:t>
            </a:r>
            <a:r>
              <a:rPr lang="en-US" baseline="0" dirty="0" smtClean="0"/>
              <a:t> case the example I show you just 5 sources</a:t>
            </a:r>
          </a:p>
          <a:p>
            <a:r>
              <a:rPr lang="en-US" baseline="0" dirty="0" smtClean="0"/>
              <a:t>From the </a:t>
            </a:r>
            <a:r>
              <a:rPr lang="en-US" baseline="0" dirty="0" err="1" smtClean="0"/>
              <a:t>MDG_report</a:t>
            </a:r>
            <a:r>
              <a:rPr lang="en-US" baseline="0" dirty="0" smtClean="0"/>
              <a:t> of NESDB</a:t>
            </a:r>
          </a:p>
          <a:p>
            <a:r>
              <a:rPr lang="en-US" baseline="0" dirty="0" smtClean="0"/>
              <a:t>MDG report about health</a:t>
            </a:r>
            <a:endParaRPr lang="en-US" dirty="0" smtClean="0"/>
          </a:p>
          <a:p>
            <a:endParaRPr lang="en-US" dirty="0" smtClean="0"/>
          </a:p>
          <a:p>
            <a:r>
              <a:rPr lang="en-US" dirty="0" smtClean="0"/>
              <a:t>The </a:t>
            </a:r>
            <a:r>
              <a:rPr lang="en-US" dirty="0" smtClean="0"/>
              <a:t>country data come from death registration from ministry of Interior. The number as same as shown in  col 3 and 6.  through in col 4 and 5  come from the registration but combine from many source.  </a:t>
            </a:r>
          </a:p>
          <a:p>
            <a:r>
              <a:rPr lang="en-US" dirty="0" smtClean="0"/>
              <a:t>The</a:t>
            </a:r>
            <a:r>
              <a:rPr lang="en-US" baseline="0" dirty="0" smtClean="0"/>
              <a:t> Ministry of Public health, is responsible to produce this data </a:t>
            </a:r>
          </a:p>
          <a:p>
            <a:r>
              <a:rPr lang="en-US" baseline="0" dirty="0" smtClean="0"/>
              <a:t>However, the data in </a:t>
            </a:r>
            <a:r>
              <a:rPr lang="en-US" baseline="0" dirty="0" err="1" smtClean="0"/>
              <a:t>countrydata</a:t>
            </a:r>
            <a:r>
              <a:rPr lang="en-US" baseline="0" dirty="0" smtClean="0"/>
              <a:t>, we bring from the </a:t>
            </a:r>
            <a:r>
              <a:rPr lang="en-US" baseline="0" dirty="0" err="1" smtClean="0"/>
              <a:t>TPDInfo</a:t>
            </a:r>
            <a:r>
              <a:rPr lang="en-US" baseline="0" dirty="0" smtClean="0"/>
              <a:t> or </a:t>
            </a:r>
            <a:r>
              <a:rPr lang="en-US" baseline="0" dirty="0" err="1" smtClean="0"/>
              <a:t>DevInfo</a:t>
            </a:r>
            <a:endParaRPr lang="en-US" baseline="0" dirty="0" smtClean="0"/>
          </a:p>
          <a:p>
            <a:r>
              <a:rPr lang="en-US" baseline="0" dirty="0" smtClean="0"/>
              <a:t>At least it has been already </a:t>
            </a:r>
            <a:r>
              <a:rPr lang="en-US" baseline="0" dirty="0" smtClean="0"/>
              <a:t>chosen once</a:t>
            </a:r>
          </a:p>
          <a:p>
            <a:endParaRPr lang="en-US" baseline="0" dirty="0" smtClean="0"/>
          </a:p>
          <a:p>
            <a:r>
              <a:rPr lang="en-US" baseline="0" dirty="0" smtClean="0"/>
              <a:t> </a:t>
            </a:r>
            <a:endParaRPr lang="en-US" dirty="0" smtClean="0"/>
          </a:p>
          <a:p>
            <a:endParaRPr lang="th-TH" dirty="0"/>
          </a:p>
        </p:txBody>
      </p:sp>
      <p:sp>
        <p:nvSpPr>
          <p:cNvPr id="4" name="Slide Number Placeholder 3"/>
          <p:cNvSpPr>
            <a:spLocks noGrp="1"/>
          </p:cNvSpPr>
          <p:nvPr>
            <p:ph type="sldNum" sz="quarter" idx="10"/>
          </p:nvPr>
        </p:nvSpPr>
        <p:spPr/>
        <p:txBody>
          <a:bodyPr/>
          <a:lstStyle/>
          <a:p>
            <a:fld id="{F627959C-B40B-4205-A4CE-85DA6A75F6A7}" type="slidenum">
              <a:rPr lang="th-TH" smtClean="0"/>
              <a:pPr/>
              <a:t>13</a:t>
            </a:fld>
            <a:endParaRPr lang="th-T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bring all the number to create graph, </a:t>
            </a:r>
            <a:endParaRPr lang="th-TH" dirty="0"/>
          </a:p>
        </p:txBody>
      </p:sp>
      <p:sp>
        <p:nvSpPr>
          <p:cNvPr id="4" name="Slide Number Placeholder 3"/>
          <p:cNvSpPr>
            <a:spLocks noGrp="1"/>
          </p:cNvSpPr>
          <p:nvPr>
            <p:ph type="sldNum" sz="quarter" idx="10"/>
          </p:nvPr>
        </p:nvSpPr>
        <p:spPr/>
        <p:txBody>
          <a:bodyPr/>
          <a:lstStyle/>
          <a:p>
            <a:fld id="{F627959C-B40B-4205-A4CE-85DA6A75F6A7}" type="slidenum">
              <a:rPr lang="th-TH" smtClean="0"/>
              <a:pPr/>
              <a:t>14</a:t>
            </a:fld>
            <a:endParaRPr lang="th-TH"/>
          </a:p>
        </p:txBody>
      </p:sp>
    </p:spTree>
    <p:extLst>
      <p:ext uri="{BB962C8B-B14F-4D97-AF65-F5344CB8AC3E}">
        <p14:creationId xmlns:p14="http://schemas.microsoft.com/office/powerpoint/2010/main" val="46814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7959C-B40B-4205-A4CE-85DA6A75F6A7}" type="slidenum">
              <a:rPr lang="th-TH" smtClean="0"/>
              <a:pPr/>
              <a:t>15</a:t>
            </a:fld>
            <a:endParaRPr lang="th-TH"/>
          </a:p>
        </p:txBody>
      </p:sp>
      <p:sp>
        <p:nvSpPr>
          <p:cNvPr id="6" name="Notes Placeholder 5"/>
          <p:cNvSpPr>
            <a:spLocks noGrp="1"/>
          </p:cNvSpPr>
          <p:nvPr>
            <p:ph type="body" idx="1"/>
          </p:nvPr>
        </p:nvSpPr>
        <p:spPr>
          <a:xfrm>
            <a:off x="857232" y="4429124"/>
            <a:ext cx="5486400" cy="4114800"/>
          </a:xfrm>
        </p:spPr>
        <p:txBody>
          <a:bodyPr>
            <a:normAutofit/>
          </a:bodyPr>
          <a:lstStyle/>
          <a:p>
            <a:r>
              <a:rPr lang="en-US" sz="1800" kern="1200" dirty="0" smtClean="0">
                <a:solidFill>
                  <a:schemeClr val="tx1"/>
                </a:solidFill>
                <a:latin typeface="+mn-lt"/>
                <a:ea typeface="+mn-ea"/>
                <a:cs typeface="+mn-cs"/>
              </a:rPr>
              <a:t>The children under 5 mortality rate is the probability (expressed as </a:t>
            </a:r>
          </a:p>
          <a:p>
            <a:r>
              <a:rPr lang="en-US" sz="1800" kern="1200" dirty="0" smtClean="0">
                <a:solidFill>
                  <a:schemeClr val="tx1"/>
                </a:solidFill>
                <a:latin typeface="+mn-lt"/>
                <a:ea typeface="+mn-ea"/>
                <a:cs typeface="+mn-cs"/>
              </a:rPr>
              <a:t>This indicator is computed by taking a ratio between the number of mortality of infant under 5 years old in the year, to the number of live birth from the same period.</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The children under 5 mortality rate per 1,000 live births =</a:t>
            </a:r>
          </a:p>
          <a:p>
            <a:r>
              <a:rPr lang="en-US" sz="1800" kern="1200" dirty="0" smtClean="0">
                <a:solidFill>
                  <a:schemeClr val="tx1"/>
                </a:solidFill>
                <a:latin typeface="+mn-lt"/>
                <a:ea typeface="+mn-ea"/>
                <a:cs typeface="+mn-cs"/>
              </a:rPr>
              <a:t> </a:t>
            </a:r>
          </a:p>
          <a:p>
            <a:r>
              <a:rPr lang="en-US" sz="1800" u="sng" kern="1200" dirty="0" smtClean="0">
                <a:solidFill>
                  <a:schemeClr val="tx1"/>
                </a:solidFill>
                <a:latin typeface="+mn-lt"/>
                <a:ea typeface="+mn-ea"/>
                <a:cs typeface="+mn-cs"/>
              </a:rPr>
              <a:t>The number of mortality of infant under 5 year old in the year</a:t>
            </a:r>
            <a:r>
              <a:rPr lang="en-US" sz="1800" kern="1200" dirty="0" smtClean="0">
                <a:solidFill>
                  <a:schemeClr val="tx1"/>
                </a:solidFill>
                <a:latin typeface="+mn-lt"/>
                <a:ea typeface="+mn-ea"/>
                <a:cs typeface="+mn-cs"/>
              </a:rPr>
              <a:t> x 1,000</a:t>
            </a:r>
          </a:p>
          <a:p>
            <a:r>
              <a:rPr lang="en-US" sz="1800" kern="1200" dirty="0" smtClean="0">
                <a:solidFill>
                  <a:schemeClr val="tx1"/>
                </a:solidFill>
                <a:latin typeface="+mn-lt"/>
                <a:ea typeface="+mn-ea"/>
                <a:cs typeface="+mn-cs"/>
              </a:rPr>
              <a:t>               the number of live birth from the same period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country data we use indirect method instead, </a:t>
            </a:r>
          </a:p>
          <a:p>
            <a:r>
              <a:rPr lang="en-US" baseline="0" dirty="0" smtClean="0"/>
              <a:t>There are many sets of data represent “under-five mortality rate.  Through they come from the same ministry: ministry of Public Health</a:t>
            </a:r>
          </a:p>
          <a:p>
            <a:r>
              <a:rPr lang="en-US" baseline="0" dirty="0" smtClean="0"/>
              <a:t>In cases of the health sector could not have the conclusion which data should represent the number of the country.</a:t>
            </a:r>
          </a:p>
          <a:p>
            <a:r>
              <a:rPr lang="en-US" baseline="0" dirty="0" smtClean="0"/>
              <a:t>then the metadata is very </a:t>
            </a:r>
            <a:r>
              <a:rPr lang="en-US" baseline="0" dirty="0" smtClean="0"/>
              <a:t>necessary to explain the number we choose</a:t>
            </a:r>
            <a:endParaRPr lang="en-US" baseline="0" dirty="0" smtClean="0"/>
          </a:p>
          <a:p>
            <a:endParaRPr lang="th-TH" dirty="0"/>
          </a:p>
        </p:txBody>
      </p:sp>
      <p:sp>
        <p:nvSpPr>
          <p:cNvPr id="4" name="Slide Number Placeholder 3"/>
          <p:cNvSpPr>
            <a:spLocks noGrp="1"/>
          </p:cNvSpPr>
          <p:nvPr>
            <p:ph type="sldNum" sz="quarter" idx="10"/>
          </p:nvPr>
        </p:nvSpPr>
        <p:spPr/>
        <p:txBody>
          <a:bodyPr/>
          <a:lstStyle/>
          <a:p>
            <a:fld id="{F627959C-B40B-4205-A4CE-85DA6A75F6A7}" type="slidenum">
              <a:rPr lang="th-TH" smtClean="0"/>
              <a:pPr/>
              <a:t>16</a:t>
            </a:fld>
            <a:endParaRPr lang="th-T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F627959C-B40B-4205-A4CE-85DA6A75F6A7}" type="slidenum">
              <a:rPr lang="th-TH" smtClean="0"/>
              <a:pPr/>
              <a:t>17</a:t>
            </a:fld>
            <a:endParaRPr lang="th-TH"/>
          </a:p>
        </p:txBody>
      </p:sp>
    </p:spTree>
    <p:extLst>
      <p:ext uri="{BB962C8B-B14F-4D97-AF65-F5344CB8AC3E}">
        <p14:creationId xmlns:p14="http://schemas.microsoft.com/office/powerpoint/2010/main" val="3484054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27959C-B40B-4205-A4CE-85DA6A75F6A7}" type="slidenum">
              <a:rPr lang="th-TH" smtClean="0"/>
              <a:pPr/>
              <a:t>18</a:t>
            </a:fld>
            <a:endParaRPr lang="th-TH"/>
          </a:p>
        </p:txBody>
      </p:sp>
      <p:sp>
        <p:nvSpPr>
          <p:cNvPr id="5" name="Notes Placeholder 2"/>
          <p:cNvSpPr>
            <a:spLocks noGrp="1"/>
          </p:cNvSpPr>
          <p:nvPr>
            <p:ph type="body" idx="1"/>
          </p:nvPr>
        </p:nvSpPr>
        <p:spPr/>
        <p:txBody>
          <a:bodyPr>
            <a:normAutofit/>
          </a:bodyPr>
          <a:lstStyle/>
          <a:p>
            <a:r>
              <a:rPr lang="en-US" dirty="0" smtClean="0"/>
              <a:t>Which cover only the death of people while they were cure of TB without look at the reason of death and only in the registration in the national TB planning</a:t>
            </a:r>
          </a:p>
          <a:p>
            <a:r>
              <a:rPr lang="en-US" dirty="0" smtClean="0"/>
              <a:t>Which is not cover all the TB death of the country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F627959C-B40B-4205-A4CE-85DA6A75F6A7}" type="slidenum">
              <a:rPr lang="th-TH" smtClean="0"/>
              <a:pPr/>
              <a:t>19</a:t>
            </a:fld>
            <a:endParaRPr lang="th-TH"/>
          </a:p>
        </p:txBody>
      </p:sp>
    </p:spTree>
    <p:extLst>
      <p:ext uri="{BB962C8B-B14F-4D97-AF65-F5344CB8AC3E}">
        <p14:creationId xmlns:p14="http://schemas.microsoft.com/office/powerpoint/2010/main" val="1966080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0f data within country quite similar but difference between national and international </a:t>
            </a:r>
            <a:r>
              <a:rPr lang="en-US" dirty="0" smtClean="0"/>
              <a:t>data</a:t>
            </a:r>
          </a:p>
          <a:p>
            <a:r>
              <a:rPr lang="en-US" dirty="0" smtClean="0"/>
              <a:t>However, because of the difference in the coverage </a:t>
            </a:r>
            <a:r>
              <a:rPr lang="en-US" dirty="0"/>
              <a:t>we </a:t>
            </a:r>
            <a:r>
              <a:rPr lang="en-US" dirty="0" smtClean="0"/>
              <a:t>count</a:t>
            </a:r>
          </a:p>
          <a:p>
            <a:r>
              <a:rPr lang="en-US" dirty="0" smtClean="0"/>
              <a:t>The </a:t>
            </a:r>
            <a:r>
              <a:rPr lang="en-US" dirty="0"/>
              <a:t>provider needs to adjust and update the data, so it is needed to include from another source such as from all health center include private hospital</a:t>
            </a:r>
          </a:p>
          <a:p>
            <a:endParaRPr lang="en-US" dirty="0" smtClean="0"/>
          </a:p>
          <a:p>
            <a:endParaRPr lang="th-TH" dirty="0"/>
          </a:p>
        </p:txBody>
      </p:sp>
      <p:sp>
        <p:nvSpPr>
          <p:cNvPr id="4" name="Slide Number Placeholder 3"/>
          <p:cNvSpPr>
            <a:spLocks noGrp="1"/>
          </p:cNvSpPr>
          <p:nvPr>
            <p:ph type="sldNum" sz="quarter" idx="10"/>
          </p:nvPr>
        </p:nvSpPr>
        <p:spPr/>
        <p:txBody>
          <a:bodyPr/>
          <a:lstStyle/>
          <a:p>
            <a:fld id="{F627959C-B40B-4205-A4CE-85DA6A75F6A7}" type="slidenum">
              <a:rPr lang="th-TH" smtClean="0"/>
              <a:pPr/>
              <a:t>20</a:t>
            </a:fld>
            <a:endParaRPr lang="th-TH"/>
          </a:p>
        </p:txBody>
      </p:sp>
    </p:spTree>
    <p:extLst>
      <p:ext uri="{BB962C8B-B14F-4D97-AF65-F5344CB8AC3E}">
        <p14:creationId xmlns:p14="http://schemas.microsoft.com/office/powerpoint/2010/main" val="126417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If we look for the project background  </a:t>
            </a:r>
          </a:p>
          <a:p>
            <a:r>
              <a:rPr lang="en-US" dirty="0" smtClean="0"/>
              <a:t>These are </a:t>
            </a:r>
          </a:p>
          <a:p>
            <a:r>
              <a:rPr lang="en-US" dirty="0" smtClean="0"/>
              <a:t>Bring national and international data under the one platform and</a:t>
            </a:r>
          </a:p>
          <a:p>
            <a:r>
              <a:rPr lang="en-US" dirty="0" smtClean="0"/>
              <a:t>Improving the collation, availability  and dissemination  </a:t>
            </a:r>
          </a:p>
          <a:p>
            <a:r>
              <a:rPr lang="en-US" dirty="0" smtClean="0"/>
              <a:t>So to compare the data , we should know</a:t>
            </a:r>
            <a:r>
              <a:rPr lang="en-US" baseline="0" dirty="0" smtClean="0"/>
              <a:t> metadata of each data</a:t>
            </a:r>
          </a:p>
          <a:p>
            <a:endParaRPr lang="en-US" baseline="0" dirty="0" smtClean="0"/>
          </a:p>
          <a:p>
            <a:endParaRPr lang="en-US" dirty="0" smtClean="0"/>
          </a:p>
          <a:p>
            <a:r>
              <a:rPr lang="en-US" dirty="0" smtClean="0"/>
              <a:t>So </a:t>
            </a:r>
            <a:r>
              <a:rPr lang="en-US" baseline="0" dirty="0" smtClean="0"/>
              <a:t>the objectives of agreement needed NSO </a:t>
            </a:r>
          </a:p>
          <a:p>
            <a:r>
              <a:rPr lang="en-US" baseline="0" dirty="0" smtClean="0"/>
              <a:t>Establish and maintain  the framework, infrastructure and so on</a:t>
            </a:r>
          </a:p>
          <a:p>
            <a:r>
              <a:rPr lang="en-US" baseline="0" dirty="0" smtClean="0"/>
              <a:t>Apart from that , output of the project, it should have data and metadata in the country data system</a:t>
            </a:r>
          </a:p>
          <a:p>
            <a:endParaRPr lang="th-TH"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87CB38-3CF9-4671-9D3B-A91E99995B2B}" type="slidenum">
              <a:rPr lang="th-TH" smtClean="0"/>
              <a:pPr/>
              <a:t>3</a:t>
            </a:fld>
            <a:endParaRPr lang="th-TH"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said on another day, OS of health sector has no conclusion to represent the national number</a:t>
            </a:r>
          </a:p>
          <a:p>
            <a:r>
              <a:rPr lang="en-US" dirty="0" smtClean="0"/>
              <a:t>That why the metadata should include in the dissemination,</a:t>
            </a:r>
          </a:p>
          <a:p>
            <a:r>
              <a:rPr lang="en-US" dirty="0" smtClean="0"/>
              <a:t>So it can be known how and where there are</a:t>
            </a:r>
            <a:endParaRPr lang="th-TH" dirty="0"/>
          </a:p>
        </p:txBody>
      </p:sp>
      <p:sp>
        <p:nvSpPr>
          <p:cNvPr id="4" name="Slide Number Placeholder 3"/>
          <p:cNvSpPr>
            <a:spLocks noGrp="1"/>
          </p:cNvSpPr>
          <p:nvPr>
            <p:ph type="sldNum" sz="quarter" idx="10"/>
          </p:nvPr>
        </p:nvSpPr>
        <p:spPr/>
        <p:txBody>
          <a:bodyPr/>
          <a:lstStyle/>
          <a:p>
            <a:fld id="{F627959C-B40B-4205-A4CE-85DA6A75F6A7}" type="slidenum">
              <a:rPr lang="th-TH" smtClean="0"/>
              <a:pPr/>
              <a:t>21</a:t>
            </a:fld>
            <a:endParaRPr lang="th-TH"/>
          </a:p>
        </p:txBody>
      </p:sp>
    </p:spTree>
    <p:extLst>
      <p:ext uri="{BB962C8B-B14F-4D97-AF65-F5344CB8AC3E}">
        <p14:creationId xmlns:p14="http://schemas.microsoft.com/office/powerpoint/2010/main" val="1552752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F627959C-B40B-4205-A4CE-85DA6A75F6A7}" type="slidenum">
              <a:rPr lang="th-TH" smtClean="0"/>
              <a:pPr/>
              <a:t>22</a:t>
            </a:fld>
            <a:endParaRPr lang="th-TH"/>
          </a:p>
        </p:txBody>
      </p:sp>
    </p:spTree>
    <p:extLst>
      <p:ext uri="{BB962C8B-B14F-4D97-AF65-F5344CB8AC3E}">
        <p14:creationId xmlns:p14="http://schemas.microsoft.com/office/powerpoint/2010/main" val="3270490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F627959C-B40B-4205-A4CE-85DA6A75F6A7}" type="slidenum">
              <a:rPr lang="th-TH" smtClean="0"/>
              <a:pPr/>
              <a:t>24</a:t>
            </a:fld>
            <a:endParaRPr lang="th-T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pPr>
            <a:r>
              <a:rPr lang="en-US" dirty="0" smtClean="0">
                <a:latin typeface="Tahoma" pitchFamily="34" charset="0"/>
              </a:rPr>
              <a:t>Flow</a:t>
            </a:r>
            <a:r>
              <a:rPr lang="en-US" baseline="0" dirty="0" smtClean="0">
                <a:latin typeface="Tahoma" pitchFamily="34" charset="0"/>
              </a:rPr>
              <a:t> of the project</a:t>
            </a:r>
          </a:p>
          <a:p>
            <a:pPr>
              <a:buFontTx/>
              <a:buNone/>
            </a:pPr>
            <a:r>
              <a:rPr lang="th-TH" dirty="0" smtClean="0">
                <a:latin typeface="Tahoma" pitchFamily="34" charset="0"/>
              </a:rPr>
              <a:t>ขออนุมัติโครงการ</a:t>
            </a:r>
          </a:p>
          <a:p>
            <a:pPr>
              <a:buFontTx/>
              <a:buChar char="-"/>
            </a:pPr>
            <a:r>
              <a:rPr lang="th-TH" dirty="0" smtClean="0">
                <a:latin typeface="Tahoma" pitchFamily="34" charset="0"/>
              </a:rPr>
              <a:t> ลงนามในข้อตกลง</a:t>
            </a:r>
          </a:p>
          <a:p>
            <a:pPr>
              <a:buFontTx/>
              <a:buChar char="-"/>
            </a:pPr>
            <a:r>
              <a:rPr lang="th-TH" dirty="0" smtClean="0">
                <a:latin typeface="Tahoma" pitchFamily="34" charset="0"/>
              </a:rPr>
              <a:t>แต่งตั้งคณะทำงาน</a:t>
            </a:r>
          </a:p>
          <a:p>
            <a:pPr>
              <a:buFontTx/>
              <a:buChar char="-"/>
            </a:pPr>
            <a:r>
              <a:rPr lang="th-TH" dirty="0" smtClean="0">
                <a:latin typeface="Tahoma" pitchFamily="34" charset="0"/>
              </a:rPr>
              <a:t>ศึกษา รายการตัวชี้วัด จากแหล่งต่าง ๆ (แผนแม่บท,</a:t>
            </a:r>
            <a:r>
              <a:rPr lang="en-US" dirty="0" smtClean="0">
                <a:latin typeface="Tahoma" pitchFamily="34" charset="0"/>
              </a:rPr>
              <a:t> web site, questionnaires, </a:t>
            </a:r>
            <a:r>
              <a:rPr lang="th-TH" dirty="0" smtClean="0">
                <a:latin typeface="Tahoma" pitchFamily="34" charset="0"/>
              </a:rPr>
              <a:t>ตัวชี้วัดสากล เช่น </a:t>
            </a:r>
            <a:r>
              <a:rPr lang="en-US" dirty="0" smtClean="0">
                <a:latin typeface="Tahoma" pitchFamily="34" charset="0"/>
              </a:rPr>
              <a:t>MDGs, ASEAN)</a:t>
            </a:r>
          </a:p>
          <a:p>
            <a:pPr>
              <a:buFontTx/>
              <a:buChar char="-"/>
            </a:pPr>
            <a:r>
              <a:rPr lang="en-US" dirty="0" smtClean="0">
                <a:latin typeface="Tahoma" pitchFamily="34" charset="0"/>
              </a:rPr>
              <a:t>Workshop </a:t>
            </a:r>
            <a:r>
              <a:rPr lang="th-TH" dirty="0" smtClean="0">
                <a:latin typeface="Tahoma" pitchFamily="34" charset="0"/>
              </a:rPr>
              <a:t>เพื่อคัดเลือกรายการ ปฏิทินการนำเข้า/เผยแพร่ หน่วยงานรับผิดชอบ</a:t>
            </a:r>
          </a:p>
          <a:p>
            <a:pPr>
              <a:buFontTx/>
              <a:buChar char="-"/>
            </a:pPr>
            <a:r>
              <a:rPr lang="th-TH" dirty="0" smtClean="0">
                <a:latin typeface="Tahoma" pitchFamily="34" charset="0"/>
              </a:rPr>
              <a:t>จัดอบรม</a:t>
            </a:r>
          </a:p>
          <a:p>
            <a:pPr>
              <a:buFontTx/>
              <a:buChar char="-"/>
            </a:pPr>
            <a:r>
              <a:rPr lang="th-TH" dirty="0" smtClean="0">
                <a:latin typeface="Tahoma" pitchFamily="34" charset="0"/>
              </a:rPr>
              <a:t>นำเข้า </a:t>
            </a:r>
            <a:r>
              <a:rPr lang="en-US" dirty="0" smtClean="0">
                <a:latin typeface="Tahoma" pitchFamily="34" charset="0"/>
              </a:rPr>
              <a:t>data &amp; metadata</a:t>
            </a:r>
          </a:p>
          <a:p>
            <a:pPr>
              <a:buFontTx/>
              <a:buChar char="-"/>
            </a:pPr>
            <a:r>
              <a:rPr lang="th-TH" dirty="0" smtClean="0">
                <a:latin typeface="Tahoma" pitchFamily="34" charset="0"/>
              </a:rPr>
              <a:t>ติดตาม/ตรวจสอบ/ช่วยเหลือ</a:t>
            </a:r>
          </a:p>
          <a:p>
            <a:pPr>
              <a:buFontTx/>
              <a:buChar char="-"/>
            </a:pPr>
            <a:r>
              <a:rPr lang="th-TH" dirty="0" smtClean="0">
                <a:latin typeface="Tahoma" pitchFamily="34" charset="0"/>
              </a:rPr>
              <a:t>นำเสนอในระบบ</a:t>
            </a:r>
          </a:p>
          <a:p>
            <a:pPr>
              <a:buFontTx/>
              <a:buChar char="-"/>
            </a:pPr>
            <a:r>
              <a:rPr lang="th-TH" dirty="0" smtClean="0">
                <a:latin typeface="Tahoma" pitchFamily="34" charset="0"/>
              </a:rPr>
              <a:t>เชื่อมโยงไปยัง </a:t>
            </a:r>
            <a:r>
              <a:rPr lang="en-US" dirty="0" err="1" smtClean="0">
                <a:latin typeface="Tahoma" pitchFamily="34" charset="0"/>
              </a:rPr>
              <a:t>UNData</a:t>
            </a:r>
            <a:endParaRPr lang="th-TH" dirty="0" smtClean="0">
              <a:latin typeface="Tahoma" pitchFamily="34" charset="0"/>
            </a:endParaRPr>
          </a:p>
          <a:p>
            <a:endParaRPr lang="th-TH" dirty="0" smtClean="0">
              <a:latin typeface="Tahoma" pitchFamily="34" charset="0"/>
            </a:endParaRP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2E47EC-945A-448B-9E60-1E4D7EFA84E3}" type="slidenum">
              <a:rPr lang="th-TH" smtClean="0"/>
              <a:pPr/>
              <a:t>27</a:t>
            </a:fld>
            <a:endParaRPr lang="th-TH"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817" y="8685413"/>
            <a:ext cx="2971587" cy="457126"/>
          </a:xfrm>
          <a:prstGeom prst="rect">
            <a:avLst/>
          </a:prstGeom>
          <a:noFill/>
          <a:ln w="9525">
            <a:noFill/>
            <a:miter lim="800000"/>
            <a:headEnd/>
            <a:tailEnd/>
          </a:ln>
        </p:spPr>
        <p:txBody>
          <a:bodyPr lIns="91431" tIns="45716" rIns="91431" bIns="45716" anchor="b"/>
          <a:lstStyle/>
          <a:p>
            <a:pPr algn="r"/>
            <a:fld id="{FFFB5928-33FA-4293-BE57-6CDC14CF9BF7}" type="slidenum">
              <a:rPr lang="en-US" sz="1200"/>
              <a:pPr algn="r"/>
              <a:t>28</a:t>
            </a:fld>
            <a:endParaRPr lang="th-TH" sz="1200" dirty="0"/>
          </a:p>
        </p:txBody>
      </p:sp>
      <p:sp>
        <p:nvSpPr>
          <p:cNvPr id="62467" name="Rectangle 2"/>
          <p:cNvSpPr>
            <a:spLocks noGrp="1" noRot="1" noChangeAspect="1" noChangeArrowheads="1" noTextEdit="1"/>
          </p:cNvSpPr>
          <p:nvPr>
            <p:ph type="sldImg"/>
          </p:nvPr>
        </p:nvSpPr>
        <p:spPr>
          <a:xfrm>
            <a:off x="1144588" y="685800"/>
            <a:ext cx="4572000" cy="3429000"/>
          </a:xfrm>
          <a:ln/>
        </p:spPr>
      </p:sp>
      <p:sp>
        <p:nvSpPr>
          <p:cNvPr id="62468" name="Rectangle 3"/>
          <p:cNvSpPr>
            <a:spLocks noGrp="1" noChangeArrowheads="1"/>
          </p:cNvSpPr>
          <p:nvPr>
            <p:ph type="body" idx="1"/>
          </p:nvPr>
        </p:nvSpPr>
        <p:spPr>
          <a:xfrm>
            <a:off x="686122" y="4343437"/>
            <a:ext cx="5485760" cy="4117064"/>
          </a:xfrm>
          <a:noFill/>
          <a:ln/>
        </p:spPr>
        <p:txBody>
          <a:bodyPr>
            <a:normAutofit/>
          </a:bodyPr>
          <a:lstStyle/>
          <a:p>
            <a:pPr eaLnBrk="1" hangingPunct="1">
              <a:lnSpc>
                <a:spcPct val="150000"/>
              </a:lnSpc>
            </a:pPr>
            <a:r>
              <a:rPr lang="en-US" sz="1400" dirty="0" smtClean="0">
                <a:latin typeface="Tahoma" pitchFamily="34" charset="0"/>
                <a:ea typeface="Tahoma" pitchFamily="34" charset="0"/>
              </a:rPr>
              <a:t>However, the data themselves could make users confuse because of many problems such as redundancy</a:t>
            </a:r>
            <a:r>
              <a:rPr lang="th-TH" sz="1400" dirty="0" smtClean="0">
                <a:latin typeface="Tahoma" pitchFamily="34" charset="0"/>
                <a:ea typeface="Tahoma" pitchFamily="34" charset="0"/>
              </a:rPr>
              <a:t> </a:t>
            </a:r>
            <a:r>
              <a:rPr lang="en-US" sz="1400" dirty="0" smtClean="0">
                <a:latin typeface="Tahoma" pitchFamily="34" charset="0"/>
                <a:ea typeface="Tahoma" pitchFamily="34" charset="0"/>
              </a:rPr>
              <a:t> or duplication and some time lack of data .  Moreover, there are different methods and standard of collection.  It results in wasting both budget and manpower.   Therefore, NSO set up the Statistical Master Plan under the Statistical  Act.</a:t>
            </a:r>
          </a:p>
          <a:p>
            <a:pPr eaLnBrk="1" hangingPunct="1">
              <a:lnSpc>
                <a:spcPct val="150000"/>
              </a:lnSpc>
            </a:pPr>
            <a:r>
              <a:rPr lang="en-US" sz="1400" strike="sngStrike" dirty="0" smtClean="0">
                <a:latin typeface="Tahoma" pitchFamily="34" charset="0"/>
                <a:ea typeface="Tahoma" pitchFamily="34" charset="0"/>
              </a:rPr>
              <a:t>The concept of data exchange was initiated before joining with UNSD project   It’s starting from the problems that many agencies produce or collect the data and information on their function or activities.  </a:t>
            </a:r>
            <a:endParaRPr lang="en-US" sz="1400" dirty="0" smtClean="0">
              <a:latin typeface="Tahoma" pitchFamily="34" charset="0"/>
              <a:ea typeface="Tahoma" pitchFamily="34" charset="0"/>
            </a:endParaRPr>
          </a:p>
          <a:p>
            <a:pPr eaLnBrk="1" hangingPunct="1">
              <a:lnSpc>
                <a:spcPct val="150000"/>
              </a:lnSpc>
            </a:pPr>
            <a:endParaRPr lang="en-US" sz="1400" dirty="0" smtClean="0">
              <a:latin typeface="Tahoma" pitchFamily="34" charset="0"/>
              <a:ea typeface="Tahoma" pitchFamily="34" charset="0"/>
            </a:endParaRPr>
          </a:p>
          <a:p>
            <a:pPr eaLnBrk="1" hangingPunct="1">
              <a:lnSpc>
                <a:spcPct val="150000"/>
              </a:lnSpc>
            </a:pPr>
            <a:r>
              <a:rPr lang="en-US" sz="1400" dirty="0" smtClean="0">
                <a:latin typeface="Tahoma" pitchFamily="34" charset="0"/>
                <a:ea typeface="Tahoma" pitchFamily="34" charset="0"/>
              </a:rPr>
              <a:t> </a:t>
            </a:r>
          </a:p>
          <a:p>
            <a:pPr eaLnBrk="1" hangingPunct="1">
              <a:lnSpc>
                <a:spcPct val="150000"/>
              </a:lnSpc>
            </a:pPr>
            <a:endParaRPr lang="th-TH" sz="1400" dirty="0" smtClean="0">
              <a:latin typeface="Tahoma" pitchFamily="34" charset="0"/>
              <a:ea typeface="Tahom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F627959C-B40B-4205-A4CE-85DA6A75F6A7}" type="slidenum">
              <a:rPr lang="th-TH" smtClean="0"/>
              <a:pPr/>
              <a:t>30</a:t>
            </a:fld>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project Thailand has selected 4 sets of indicators to be the pilot project</a:t>
            </a:r>
          </a:p>
          <a:p>
            <a:r>
              <a:rPr lang="en-US" dirty="0" smtClean="0"/>
              <a:t>Namely  MDGs, EFA, IMD and ASEAN core indicators</a:t>
            </a:r>
            <a:endParaRPr lang="th-TH" dirty="0"/>
          </a:p>
        </p:txBody>
      </p:sp>
      <p:sp>
        <p:nvSpPr>
          <p:cNvPr id="4" name="Slide Number Placeholder 3"/>
          <p:cNvSpPr>
            <a:spLocks noGrp="1"/>
          </p:cNvSpPr>
          <p:nvPr>
            <p:ph type="sldNum" sz="quarter" idx="10"/>
          </p:nvPr>
        </p:nvSpPr>
        <p:spPr/>
        <p:txBody>
          <a:bodyPr/>
          <a:lstStyle/>
          <a:p>
            <a:pPr>
              <a:defRPr/>
            </a:pPr>
            <a:fld id="{1AECCE6B-9CD0-4B7C-B308-904C855D5CA6}" type="slidenum">
              <a:rPr lang="en-US" smtClean="0"/>
              <a:pPr>
                <a:defRPr/>
              </a:pPr>
              <a:t>4</a:t>
            </a:fld>
            <a:endParaRPr lang="th-TH"/>
          </a:p>
        </p:txBody>
      </p:sp>
    </p:spTree>
    <p:extLst>
      <p:ext uri="{BB962C8B-B14F-4D97-AF65-F5344CB8AC3E}">
        <p14:creationId xmlns:p14="http://schemas.microsoft.com/office/powerpoint/2010/main" val="362404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a:p>
        </p:txBody>
      </p:sp>
      <p:sp>
        <p:nvSpPr>
          <p:cNvPr id="4" name="Slide Number Placeholder 3"/>
          <p:cNvSpPr>
            <a:spLocks noGrp="1"/>
          </p:cNvSpPr>
          <p:nvPr>
            <p:ph type="sldNum" sz="quarter" idx="10"/>
          </p:nvPr>
        </p:nvSpPr>
        <p:spPr/>
        <p:txBody>
          <a:bodyPr/>
          <a:lstStyle/>
          <a:p>
            <a:fld id="{F627959C-B40B-4205-A4CE-85DA6A75F6A7}" type="slidenum">
              <a:rPr lang="th-TH" smtClean="0"/>
              <a:pPr/>
              <a:t>5</a:t>
            </a:fld>
            <a:endParaRPr lang="th-T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looking</a:t>
            </a:r>
            <a:r>
              <a:rPr lang="en-US" baseline="0" dirty="0" smtClean="0"/>
              <a:t> at the </a:t>
            </a:r>
            <a:r>
              <a:rPr lang="en-US" baseline="0" dirty="0" err="1" smtClean="0"/>
              <a:t>Undata</a:t>
            </a:r>
            <a:r>
              <a:rPr lang="en-US" baseline="0" dirty="0" smtClean="0"/>
              <a:t> , we found that there are some difference among the 2 number </a:t>
            </a:r>
          </a:p>
          <a:p>
            <a:r>
              <a:rPr lang="en-US" baseline="0" dirty="0" smtClean="0"/>
              <a:t>If we did not explain how the data come, no one know why are difference</a:t>
            </a:r>
          </a:p>
          <a:p>
            <a:endParaRPr lang="en-US" baseline="0" dirty="0" smtClean="0"/>
          </a:p>
          <a:p>
            <a:r>
              <a:rPr lang="en-US" baseline="0" dirty="0" smtClean="0"/>
              <a:t>In this case we will look at the 5 indicators </a:t>
            </a:r>
          </a:p>
          <a:p>
            <a:r>
              <a:rPr lang="en-US" baseline="0" dirty="0" smtClean="0"/>
              <a:t>There are – population below national poverty line</a:t>
            </a:r>
          </a:p>
          <a:p>
            <a:r>
              <a:rPr lang="en-US" baseline="0" dirty="0" smtClean="0"/>
              <a:t>- Share women in wage employment in the non-agricultural sector…</a:t>
            </a:r>
            <a:endParaRPr lang="th-TH" dirty="0"/>
          </a:p>
        </p:txBody>
      </p:sp>
      <p:sp>
        <p:nvSpPr>
          <p:cNvPr id="4" name="Slide Number Placeholder 3"/>
          <p:cNvSpPr>
            <a:spLocks noGrp="1"/>
          </p:cNvSpPr>
          <p:nvPr>
            <p:ph type="sldNum" sz="quarter" idx="10"/>
          </p:nvPr>
        </p:nvSpPr>
        <p:spPr/>
        <p:txBody>
          <a:bodyPr/>
          <a:lstStyle/>
          <a:p>
            <a:fld id="{F627959C-B40B-4205-A4CE-85DA6A75F6A7}" type="slidenum">
              <a:rPr lang="th-TH" smtClean="0"/>
              <a:pPr/>
              <a:t>6</a:t>
            </a:fld>
            <a:endParaRPr lang="th-T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look at the graph shown in </a:t>
            </a:r>
            <a:r>
              <a:rPr lang="en-US" dirty="0" err="1" smtClean="0"/>
              <a:t>UNData</a:t>
            </a:r>
            <a:r>
              <a:rPr lang="en-US" dirty="0" smtClean="0"/>
              <a:t>, there are slightly difference in the year 2007</a:t>
            </a:r>
          </a:p>
          <a:p>
            <a:r>
              <a:rPr lang="en-US" dirty="0" smtClean="0"/>
              <a:t>And</a:t>
            </a:r>
            <a:r>
              <a:rPr lang="en-US" baseline="0" dirty="0" smtClean="0"/>
              <a:t> if you</a:t>
            </a:r>
            <a:endParaRPr lang="en-US" dirty="0" smtClean="0"/>
          </a:p>
          <a:p>
            <a:r>
              <a:rPr lang="en-US" dirty="0" smtClean="0"/>
              <a:t>Usually this survey have done every 2 years, then in 2007, NSO</a:t>
            </a:r>
            <a:r>
              <a:rPr lang="en-US" baseline="0" dirty="0" smtClean="0"/>
              <a:t> conduct every year</a:t>
            </a:r>
          </a:p>
          <a:p>
            <a:endParaRPr lang="th-TH" dirty="0"/>
          </a:p>
        </p:txBody>
      </p:sp>
      <p:sp>
        <p:nvSpPr>
          <p:cNvPr id="4" name="Slide Number Placeholder 3"/>
          <p:cNvSpPr>
            <a:spLocks noGrp="1"/>
          </p:cNvSpPr>
          <p:nvPr>
            <p:ph type="sldNum" sz="quarter" idx="10"/>
          </p:nvPr>
        </p:nvSpPr>
        <p:spPr/>
        <p:txBody>
          <a:bodyPr/>
          <a:lstStyle/>
          <a:p>
            <a:fld id="{F627959C-B40B-4205-A4CE-85DA6A75F6A7}" type="slidenum">
              <a:rPr lang="th-TH" smtClean="0"/>
              <a:pPr/>
              <a:t>7</a:t>
            </a:fld>
            <a:endParaRPr lang="th-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F627959C-B40B-4205-A4CE-85DA6A75F6A7}" type="slidenum">
              <a:rPr lang="th-TH" smtClean="0"/>
              <a:pPr/>
              <a:t>8</a:t>
            </a:fld>
            <a:endParaRPr lang="th-TH"/>
          </a:p>
        </p:txBody>
      </p:sp>
    </p:spTree>
    <p:extLst>
      <p:ext uri="{BB962C8B-B14F-4D97-AF65-F5344CB8AC3E}">
        <p14:creationId xmlns:p14="http://schemas.microsoft.com/office/powerpoint/2010/main" val="266426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800" kern="1200" dirty="0" smtClean="0">
                <a:solidFill>
                  <a:schemeClr val="tx1"/>
                </a:solidFill>
                <a:latin typeface="+mn-lt"/>
                <a:ea typeface="+mn-ea"/>
                <a:cs typeface="+mn-cs"/>
              </a:rPr>
              <a:t>The share of female workers in wage employment in the non-agricultural sector expressed as a percentage of total wage employment in that same sector.</a:t>
            </a:r>
          </a:p>
          <a:p>
            <a:r>
              <a:rPr lang="en-US" sz="1800" kern="1200" dirty="0" smtClean="0">
                <a:solidFill>
                  <a:schemeClr val="tx1"/>
                </a:solidFill>
                <a:latin typeface="+mn-lt"/>
                <a:ea typeface="+mn-ea"/>
                <a:cs typeface="+mn-cs"/>
              </a:rPr>
              <a:t>This indicator is computed by taking a percentage of female workers in wage employment in the non-agricultural sector, to the total wage employment in the non-agricultural sector. </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Share of female workers in wage employment in the non-agricultural sector</a:t>
            </a:r>
          </a:p>
          <a:p>
            <a:r>
              <a:rPr lang="en-US" sz="1800" kern="1200" dirty="0" smtClean="0">
                <a:solidFill>
                  <a:schemeClr val="tx1"/>
                </a:solidFill>
                <a:latin typeface="+mn-lt"/>
                <a:ea typeface="+mn-ea"/>
                <a:cs typeface="+mn-cs"/>
              </a:rPr>
              <a:t> </a:t>
            </a:r>
          </a:p>
          <a:p>
            <a:r>
              <a:rPr lang="en-US" sz="1800" kern="1200" dirty="0" smtClean="0">
                <a:solidFill>
                  <a:schemeClr val="tx1"/>
                </a:solidFill>
                <a:latin typeface="+mn-lt"/>
                <a:ea typeface="+mn-ea"/>
                <a:cs typeface="+mn-cs"/>
              </a:rPr>
              <a:t>= </a:t>
            </a:r>
            <a:r>
              <a:rPr lang="en-US" sz="1800" u="sng" kern="1200" dirty="0" smtClean="0">
                <a:solidFill>
                  <a:schemeClr val="tx1"/>
                </a:solidFill>
                <a:latin typeface="+mn-lt"/>
                <a:ea typeface="+mn-ea"/>
                <a:cs typeface="+mn-cs"/>
              </a:rPr>
              <a:t>Female wage employment in the non-agricultural sector</a:t>
            </a:r>
            <a:r>
              <a:rPr lang="en-US" sz="1800" kern="1200" dirty="0" smtClean="0">
                <a:solidFill>
                  <a:schemeClr val="tx1"/>
                </a:solidFill>
                <a:latin typeface="+mn-lt"/>
                <a:ea typeface="+mn-ea"/>
                <a:cs typeface="+mn-cs"/>
              </a:rPr>
              <a:t> x 100%</a:t>
            </a:r>
          </a:p>
          <a:p>
            <a:r>
              <a:rPr lang="en-US" sz="1800" kern="1200" dirty="0" smtClean="0">
                <a:solidFill>
                  <a:schemeClr val="tx1"/>
                </a:solidFill>
                <a:latin typeface="+mn-lt"/>
                <a:ea typeface="+mn-ea"/>
                <a:cs typeface="+mn-cs"/>
              </a:rPr>
              <a:t>   Total wage employment in the non-agricultural sector</a:t>
            </a:r>
          </a:p>
          <a:p>
            <a:r>
              <a:rPr lang="en-US" sz="1800" kern="1200" dirty="0" smtClean="0">
                <a:solidFill>
                  <a:schemeClr val="tx1"/>
                </a:solidFill>
                <a:latin typeface="+mn-lt"/>
                <a:ea typeface="+mn-ea"/>
                <a:cs typeface="+mn-cs"/>
              </a:rPr>
              <a:t>Where:</a:t>
            </a:r>
          </a:p>
          <a:p>
            <a:r>
              <a:rPr lang="en-US" sz="1800" kern="1200" dirty="0" smtClean="0">
                <a:solidFill>
                  <a:schemeClr val="tx1"/>
                </a:solidFill>
                <a:latin typeface="+mn-lt"/>
                <a:ea typeface="+mn-ea"/>
                <a:cs typeface="+mn-cs"/>
              </a:rPr>
              <a:t>The non-agricultural sector includes industry and services. ‘Industry’ includes mining and quarrying (including oil production), manufacturing, construction, electricity, gas, and water, corresponding to divisions 2-5 in the International Standard Industrial Classification of All Economic Activities (ISIC-Rev.2</a:t>
            </a:r>
            <a:r>
              <a:rPr lang="en-US" sz="1800" kern="1200" baseline="30000" dirty="0" smtClean="0">
                <a:solidFill>
                  <a:schemeClr val="tx1"/>
                </a:solidFill>
                <a:latin typeface="+mn-lt"/>
                <a:ea typeface="+mn-ea"/>
                <a:cs typeface="+mn-cs"/>
              </a:rPr>
              <a:t>1</a:t>
            </a:r>
            <a:r>
              <a:rPr lang="en-US" sz="1800" kern="1200" dirty="0" smtClean="0">
                <a:solidFill>
                  <a:schemeClr val="tx1"/>
                </a:solidFill>
                <a:latin typeface="+mn-lt"/>
                <a:ea typeface="+mn-ea"/>
                <a:cs typeface="+mn-cs"/>
              </a:rPr>
              <a:t>) and to tabulation categories C-F in ISIC-Rev. 3</a:t>
            </a:r>
            <a:r>
              <a:rPr lang="en-US" sz="1800" kern="1200" baseline="30000" dirty="0" smtClean="0">
                <a:solidFill>
                  <a:schemeClr val="tx1"/>
                </a:solidFill>
                <a:latin typeface="+mn-lt"/>
                <a:ea typeface="+mn-ea"/>
                <a:cs typeface="+mn-cs"/>
              </a:rPr>
              <a:t>1</a:t>
            </a:r>
            <a:r>
              <a:rPr lang="en-US" sz="1800" kern="1200" dirty="0" smtClean="0">
                <a:solidFill>
                  <a:schemeClr val="tx1"/>
                </a:solidFill>
                <a:latin typeface="+mn-lt"/>
                <a:ea typeface="+mn-ea"/>
                <a:cs typeface="+mn-cs"/>
              </a:rPr>
              <a:t>. ‘Services’ include wholesale and retail trade and restaurants and hotels; transport, storage, and communications; financing, insurance, real estate, and business services; and community, social, and personal services, corresponding to divisions 6-9 in ISIC-Rev. 2, and to tabulation categories G-Q in ISIC-Rev. 3.</a:t>
            </a:r>
          </a:p>
          <a:p>
            <a:r>
              <a:rPr lang="en-US" sz="1800" kern="1200" dirty="0" smtClean="0">
                <a:solidFill>
                  <a:schemeClr val="tx1"/>
                </a:solidFill>
                <a:latin typeface="+mn-lt"/>
                <a:ea typeface="+mn-ea"/>
                <a:cs typeface="+mn-cs"/>
              </a:rPr>
              <a:t>Employment refers to people 15 – 60 years of age who worked at least 1 hour or held a job during the week prior to the survey.</a:t>
            </a:r>
          </a:p>
          <a:p>
            <a:r>
              <a:rPr lang="en-US" sz="1800" kern="1200" dirty="0" smtClean="0">
                <a:solidFill>
                  <a:schemeClr val="tx1"/>
                </a:solidFill>
                <a:latin typeface="+mn-lt"/>
                <a:ea typeface="+mn-ea"/>
                <a:cs typeface="+mn-cs"/>
              </a:rPr>
              <a:t>Wage employment refers only to wage earners and salaried employees, or "persons in paid employment jobs". Employees are typically remunerated by wages and salaries, but may be paid by commission from sales, piece-rates, bonuses or payments in kind such as food, housing, training, etc. These persons are in wage employment as opposed to self-employment – that is employers, own-account workers, members of producers' cooperatives and contributing family workers.</a:t>
            </a:r>
          </a:p>
          <a:p>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627959C-B40B-4205-A4CE-85DA6A75F6A7}" type="slidenum">
              <a:rPr lang="th-TH" smtClean="0"/>
              <a:pPr/>
              <a:t>9</a:t>
            </a:fld>
            <a:endParaRPr lang="th-T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number come from </a:t>
            </a:r>
            <a:r>
              <a:rPr lang="en-US" dirty="0" err="1" smtClean="0"/>
              <a:t>Labour</a:t>
            </a:r>
            <a:r>
              <a:rPr lang="en-US" dirty="0" smtClean="0"/>
              <a:t> force survey conduct by NSO</a:t>
            </a:r>
          </a:p>
          <a:p>
            <a:r>
              <a:rPr lang="en-US" dirty="0" smtClean="0"/>
              <a:t>The definition</a:t>
            </a:r>
            <a:r>
              <a:rPr lang="en-US" baseline="0" dirty="0" smtClean="0"/>
              <a:t> follow ILO and </a:t>
            </a:r>
            <a:r>
              <a:rPr lang="en-US" baseline="0" dirty="0" smtClean="0"/>
              <a:t>non-agricultural includes </a:t>
            </a:r>
            <a:r>
              <a:rPr lang="en-US" baseline="0" dirty="0" smtClean="0"/>
              <a:t>industry and services</a:t>
            </a:r>
            <a:endParaRPr lang="en-US" dirty="0" smtClean="0"/>
          </a:p>
          <a:p>
            <a:r>
              <a:rPr lang="en-US" dirty="0" smtClean="0"/>
              <a:t>When we invest and bring the number to create </a:t>
            </a:r>
            <a:r>
              <a:rPr lang="en-US" dirty="0" smtClean="0"/>
              <a:t>new graph</a:t>
            </a:r>
            <a:r>
              <a:rPr lang="en-US" dirty="0" smtClean="0"/>
              <a:t>,</a:t>
            </a:r>
            <a:r>
              <a:rPr lang="en-US" baseline="0" dirty="0" smtClean="0"/>
              <a:t> we found that no any number difference </a:t>
            </a:r>
          </a:p>
          <a:p>
            <a:endParaRPr lang="th-TH" dirty="0"/>
          </a:p>
        </p:txBody>
      </p:sp>
      <p:sp>
        <p:nvSpPr>
          <p:cNvPr id="4" name="Slide Number Placeholder 3"/>
          <p:cNvSpPr>
            <a:spLocks noGrp="1"/>
          </p:cNvSpPr>
          <p:nvPr>
            <p:ph type="sldNum" sz="quarter" idx="10"/>
          </p:nvPr>
        </p:nvSpPr>
        <p:spPr/>
        <p:txBody>
          <a:bodyPr/>
          <a:lstStyle/>
          <a:p>
            <a:fld id="{F627959C-B40B-4205-A4CE-85DA6A75F6A7}" type="slidenum">
              <a:rPr lang="th-TH" smtClean="0"/>
              <a:pPr/>
              <a:t>10</a:t>
            </a:fld>
            <a:endParaRPr lang="th-TH"/>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914400"/>
            <a:ext cx="5638800" cy="1447800"/>
          </a:xfrm>
        </p:spPr>
        <p:txBody>
          <a:bodyPr anchor="b"/>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81000" y="2362200"/>
            <a:ext cx="5638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D8A03930-0FAF-4780-8580-0CF7FC87270E}" type="slidenum">
              <a:rPr lang="en-US"/>
              <a:pPr/>
              <a:t>‹#›</a:t>
            </a:fld>
            <a:endParaRPr lang="en-US"/>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D305BA-04FD-4833-A5A6-4587D52FC70C}" type="slidenum">
              <a:rPr lang="en-US"/>
              <a:pPr/>
              <a:t>‹#›</a:t>
            </a:fld>
            <a:endParaRPr lang="en-US"/>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946F9B-C323-461C-A0D2-A460DB5B057A}" type="slidenum">
              <a:rPr lang="en-US"/>
              <a:pPr/>
              <a:t>‹#›</a:t>
            </a:fld>
            <a:endParaRPr lang="en-US"/>
          </a:p>
        </p:txBody>
      </p:sp>
    </p:spTree>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164481"/>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E66B27-0767-4EBC-B353-117A6CCB5E78}" type="slidenum">
              <a:rPr lang="en-US"/>
              <a:pPr/>
              <a:t>‹#›</a:t>
            </a:fld>
            <a:endParaRPr lang="en-US"/>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41B486-5601-4D76-81A8-19E38E34FB31}" type="slidenum">
              <a:rPr lang="en-US"/>
              <a:pPr/>
              <a:t>‹#›</a:t>
            </a:fld>
            <a:endParaRPr lang="en-US"/>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6EAA70-45D4-42CF-A7C0-0DCC4460CCC6}" type="slidenum">
              <a:rPr lang="en-US"/>
              <a:pPr/>
              <a:t>‹#›</a:t>
            </a:fld>
            <a:endParaRPr lang="en-US"/>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1F7360-076E-44E3-979E-F1C87EEEB828}" type="slidenum">
              <a:rPr lang="en-US"/>
              <a:pPr/>
              <a:t>‹#›</a:t>
            </a:fld>
            <a:endParaRPr lang="en-US"/>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B108787-9541-4E2F-80F5-A5FA2C931451}" type="slidenum">
              <a:rPr lang="en-US"/>
              <a:pPr/>
              <a:t>‹#›</a:t>
            </a:fld>
            <a:endParaRPr lang="en-US"/>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4EEC078-2813-4A82-9F04-04C4523BD361}" type="slidenum">
              <a:rPr lang="en-US"/>
              <a:pPr/>
              <a:t>‹#›</a:t>
            </a:fld>
            <a:endParaRPr lang="en-US"/>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0894AC-DE74-448B-A806-69BCA0D90519}" type="slidenum">
              <a:rPr lang="en-US"/>
              <a:pPr/>
              <a:t>‹#›</a:t>
            </a:fld>
            <a:endParaRPr lang="en-US"/>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8720E2-F3C2-4CDF-BD47-01E06F6E8677}" type="slidenum">
              <a:rPr lang="en-US"/>
              <a:pPr/>
              <a:t>‹#›</a:t>
            </a:fld>
            <a:endParaRPr lang="en-US"/>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42A673F-27CD-40DB-BA29-92ECBAFBED8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ircle/>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uasean.com/showpic.php?url=http://www.uasean.com/images/blog/kerobow01/20130614163915.jpg"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23.xml"/><Relationship Id="rId16" Type="http://schemas.openxmlformats.org/officeDocument/2006/relationships/image" Target="http://media.bigshopping.com/webcontent/articles/article_img2011_03_29_13_40_22.jpg" TargetMode="External"/><Relationship Id="rId1" Type="http://schemas.openxmlformats.org/officeDocument/2006/relationships/slideLayout" Target="../slideLayouts/slideLayout6.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ซากุระเมืองไทย !!!">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Box 2"/>
          <p:cNvSpPr txBox="1"/>
          <p:nvPr/>
        </p:nvSpPr>
        <p:spPr>
          <a:xfrm>
            <a:off x="0" y="332656"/>
            <a:ext cx="6929454" cy="923330"/>
          </a:xfrm>
          <a:prstGeom prst="rect">
            <a:avLst/>
          </a:prstGeom>
          <a:noFill/>
        </p:spPr>
        <p:txBody>
          <a:bodyPr wrap="square" rtlCol="0">
            <a:spAutoFit/>
          </a:bodyPr>
          <a:lstStyle/>
          <a:p>
            <a:r>
              <a:rPr lang="en-US" sz="5400" b="1" dirty="0" err="1" smtClean="0">
                <a:ln>
                  <a:solidFill>
                    <a:srgbClr val="FFFF00"/>
                  </a:solidFill>
                </a:ln>
                <a:blipFill>
                  <a:blip r:embed="rId4"/>
                  <a:tile tx="0" ty="0" sx="100000" sy="100000" flip="none" algn="tl"/>
                </a:blipFill>
                <a:effectLst>
                  <a:outerShdw blurRad="38100" dist="38100" dir="2700000" algn="tl">
                    <a:srgbClr val="000000">
                      <a:alpha val="43137"/>
                    </a:srgbClr>
                  </a:outerShdw>
                </a:effectLst>
                <a:latin typeface="Comic Sans MS" pitchFamily="66" charset="0"/>
              </a:rPr>
              <a:t>Sawatdee</a:t>
            </a:r>
            <a:r>
              <a:rPr lang="en-US" sz="5400" b="1" dirty="0" smtClean="0">
                <a:ln>
                  <a:solidFill>
                    <a:srgbClr val="FFFF00"/>
                  </a:solidFill>
                </a:ln>
                <a:blipFill>
                  <a:blip r:embed="rId4"/>
                  <a:tile tx="0" ty="0" sx="100000" sy="100000" flip="none" algn="tl"/>
                </a:blipFill>
                <a:effectLst>
                  <a:outerShdw blurRad="38100" dist="38100" dir="2700000" algn="tl">
                    <a:srgbClr val="000000">
                      <a:alpha val="43137"/>
                    </a:srgbClr>
                  </a:outerShdw>
                </a:effectLst>
                <a:latin typeface="Comic Sans MS" pitchFamily="66" charset="0"/>
              </a:rPr>
              <a:t> Thailand</a:t>
            </a:r>
            <a:endParaRPr lang="th-TH" sz="5400" b="1" dirty="0">
              <a:ln>
                <a:solidFill>
                  <a:srgbClr val="FFFF00"/>
                </a:solidFill>
              </a:ln>
              <a:blipFill>
                <a:blip r:embed="rId4"/>
                <a:tile tx="0" ty="0" sx="100000" sy="100000" flip="none" algn="tl"/>
              </a:blipFill>
              <a:effectLst>
                <a:outerShdw blurRad="38100" dist="38100" dir="2700000" algn="tl">
                  <a:srgbClr val="000000">
                    <a:alpha val="43137"/>
                  </a:srgbClr>
                </a:outerShdw>
              </a:effectLst>
              <a:latin typeface="Comic Sans MS" pitchFamily="66" charset="0"/>
            </a:endParaRPr>
          </a:p>
        </p:txBody>
      </p:sp>
      <p:sp>
        <p:nvSpPr>
          <p:cNvPr id="4" name="Rectangle 3"/>
          <p:cNvSpPr txBox="1">
            <a:spLocks noChangeArrowheads="1"/>
          </p:cNvSpPr>
          <p:nvPr/>
        </p:nvSpPr>
        <p:spPr>
          <a:xfrm>
            <a:off x="467544" y="5060776"/>
            <a:ext cx="8286808" cy="17526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smtClean="0">
                <a:ln>
                  <a:solidFill>
                    <a:schemeClr val="accent1">
                      <a:lumMod val="60000"/>
                      <a:lumOff val="40000"/>
                    </a:schemeClr>
                  </a:solid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Building better dissemination systems for national development indicators</a:t>
            </a:r>
          </a:p>
          <a:p>
            <a:pPr marL="342900" marR="0" lvl="0" indent="-342900" algn="ctr" defTabSz="914400" rtl="0" eaLnBrk="1" fontAlgn="base" latinLnBrk="0" hangingPunct="1">
              <a:lnSpc>
                <a:spcPct val="100000"/>
              </a:lnSpc>
              <a:spcBef>
                <a:spcPct val="20000"/>
              </a:spcBef>
              <a:spcAft>
                <a:spcPct val="0"/>
              </a:spcAft>
              <a:buClrTx/>
              <a:buSzTx/>
              <a:tabLst/>
              <a:defRPr/>
            </a:pPr>
            <a:r>
              <a:rPr lang="en-US" sz="2000" b="1" kern="0" dirty="0" smtClean="0">
                <a:ln>
                  <a:solidFill>
                    <a:schemeClr val="accent1">
                      <a:lumMod val="60000"/>
                      <a:lumOff val="40000"/>
                    </a:schemeClr>
                  </a:solidFill>
                </a:ln>
                <a:solidFill>
                  <a:srgbClr val="FFFF00"/>
                </a:solidFill>
                <a:effectLst>
                  <a:outerShdw blurRad="38100" dist="38100" dir="2700000" algn="tl">
                    <a:srgbClr val="000000">
                      <a:alpha val="43137"/>
                    </a:srgbClr>
                  </a:outerShdw>
                </a:effectLst>
                <a:latin typeface="Comic Sans MS" pitchFamily="66" charset="0"/>
              </a:rPr>
              <a:t>Phnom Penn, Cambodia</a:t>
            </a:r>
          </a:p>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2000" b="1" i="0" u="none" strike="noStrike" kern="0" cap="none" spc="0" normalizeH="0" baseline="0" noProof="0" dirty="0" smtClean="0">
                <a:ln>
                  <a:solidFill>
                    <a:schemeClr val="accent1">
                      <a:lumMod val="60000"/>
                      <a:lumOff val="40000"/>
                    </a:schemeClr>
                  </a:solid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21-25</a:t>
            </a:r>
            <a:r>
              <a:rPr kumimoji="0" lang="en-US" sz="2000" b="1" i="0" u="none" strike="noStrike" kern="0" cap="none" spc="0" normalizeH="0" noProof="0" dirty="0" smtClean="0">
                <a:ln>
                  <a:solidFill>
                    <a:schemeClr val="accent1">
                      <a:lumMod val="60000"/>
                      <a:lumOff val="40000"/>
                    </a:schemeClr>
                  </a:solid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rPr>
              <a:t> April 2014</a:t>
            </a:r>
            <a:endParaRPr kumimoji="0" lang="en-US" sz="2000" b="1" i="0" u="none" strike="noStrike" kern="0" cap="none" spc="0" normalizeH="0" baseline="0" noProof="0" dirty="0">
              <a:ln>
                <a:solidFill>
                  <a:schemeClr val="accent1">
                    <a:lumMod val="60000"/>
                    <a:lumOff val="40000"/>
                  </a:schemeClr>
                </a:solidFill>
              </a:ln>
              <a:solidFill>
                <a:srgbClr val="FFFF00"/>
              </a:solidFill>
              <a:effectLst>
                <a:outerShdw blurRad="38100" dist="38100" dir="2700000" algn="tl">
                  <a:srgbClr val="000000">
                    <a:alpha val="43137"/>
                  </a:srgbClr>
                </a:outerShdw>
              </a:effectLst>
              <a:uLnTx/>
              <a:uFillTx/>
              <a:latin typeface="Comic Sans MS" pitchFamily="66" charset="0"/>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21505095"/>
              </p:ext>
            </p:extLst>
          </p:nvPr>
        </p:nvGraphicFramePr>
        <p:xfrm>
          <a:off x="251520" y="2420888"/>
          <a:ext cx="655049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a:xfrm>
            <a:off x="285720" y="285728"/>
            <a:ext cx="7772400" cy="1143000"/>
          </a:xfrm>
        </p:spPr>
        <p:txBody>
          <a:bodyPr/>
          <a:lstStyle/>
          <a:p>
            <a:r>
              <a:rPr lang="en-US" b="1" dirty="0" smtClean="0">
                <a:solidFill>
                  <a:srgbClr val="663300"/>
                </a:solidFill>
                <a:effectLst>
                  <a:outerShdw blurRad="38100" dist="38100" dir="2700000" algn="tl">
                    <a:srgbClr val="000000">
                      <a:alpha val="43137"/>
                    </a:srgbClr>
                  </a:outerShdw>
                </a:effectLst>
                <a:latin typeface="Comic Sans MS" pitchFamily="66" charset="0"/>
              </a:rPr>
              <a:t/>
            </a:r>
            <a:br>
              <a:rPr lang="en-US" b="1" dirty="0" smtClean="0">
                <a:solidFill>
                  <a:srgbClr val="663300"/>
                </a:solidFill>
                <a:effectLst>
                  <a:outerShdw blurRad="38100" dist="38100" dir="2700000" algn="tl">
                    <a:srgbClr val="000000">
                      <a:alpha val="43137"/>
                    </a:srgbClr>
                  </a:outerShdw>
                </a:effectLst>
                <a:latin typeface="Comic Sans MS" pitchFamily="66" charset="0"/>
              </a:rPr>
            </a:br>
            <a:r>
              <a:rPr lang="en-US" sz="3600" b="1" dirty="0" smtClean="0">
                <a:solidFill>
                  <a:srgbClr val="663300"/>
                </a:solidFill>
                <a:effectLst>
                  <a:outerShdw blurRad="38100" dist="38100" dir="2700000" algn="tl">
                    <a:srgbClr val="000000">
                      <a:alpha val="43137"/>
                    </a:srgbClr>
                  </a:outerShdw>
                </a:effectLst>
                <a:latin typeface="Comic Sans MS" pitchFamily="66" charset="0"/>
              </a:rPr>
              <a:t>Share women in wage employment in the non-agricultural sector</a:t>
            </a:r>
            <a:r>
              <a:rPr lang="en-US" b="1" dirty="0" smtClean="0">
                <a:solidFill>
                  <a:srgbClr val="663300"/>
                </a:solidFill>
                <a:effectLst>
                  <a:outerShdw blurRad="38100" dist="38100" dir="2700000" algn="tl">
                    <a:srgbClr val="000000">
                      <a:alpha val="43137"/>
                    </a:srgbClr>
                  </a:outerShdw>
                </a:effectLst>
                <a:latin typeface="Comic Sans MS" pitchFamily="66" charset="0"/>
              </a:rPr>
              <a:t/>
            </a:r>
            <a:br>
              <a:rPr lang="en-US" b="1" dirty="0" smtClean="0">
                <a:solidFill>
                  <a:srgbClr val="663300"/>
                </a:solidFill>
                <a:effectLst>
                  <a:outerShdw blurRad="38100" dist="38100" dir="2700000" algn="tl">
                    <a:srgbClr val="000000">
                      <a:alpha val="43137"/>
                    </a:srgbClr>
                  </a:outerShdw>
                </a:effectLst>
                <a:latin typeface="Comic Sans MS" pitchFamily="66" charset="0"/>
              </a:rPr>
            </a:br>
            <a:endParaRPr lang="th-TH" dirty="0">
              <a:effectLst>
                <a:outerShdw blurRad="38100" dist="38100" dir="2700000" algn="tl">
                  <a:srgbClr val="000000">
                    <a:alpha val="43137"/>
                  </a:srgbClr>
                </a:outerShdw>
              </a:effectLst>
            </a:endParaRPr>
          </a:p>
        </p:txBody>
      </p:sp>
      <p:sp>
        <p:nvSpPr>
          <p:cNvPr id="9"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
        <p:nvSpPr>
          <p:cNvPr id="5" name="Content Placeholder 5"/>
          <p:cNvSpPr txBox="1">
            <a:spLocks/>
          </p:cNvSpPr>
          <p:nvPr/>
        </p:nvSpPr>
        <p:spPr>
          <a:xfrm>
            <a:off x="6012160" y="1988840"/>
            <a:ext cx="3168352" cy="4114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kern="0" dirty="0" smtClean="0">
                <a:latin typeface="Comic Sans MS" panose="030F0702030302020204" pitchFamily="66" charset="0"/>
              </a:rPr>
              <a:t>Labor force </a:t>
            </a:r>
            <a:r>
              <a:rPr lang="en-US" sz="2400" kern="0" dirty="0" smtClean="0">
                <a:latin typeface="Comic Sans MS" panose="030F0702030302020204" pitchFamily="66" charset="0"/>
              </a:rPr>
              <a:t>survey - NSO</a:t>
            </a:r>
            <a:endParaRPr lang="en-US" sz="2400" kern="0" dirty="0" smtClean="0">
              <a:latin typeface="Comic Sans MS" panose="030F0702030302020204" pitchFamily="66" charset="0"/>
            </a:endParaRPr>
          </a:p>
          <a:p>
            <a:r>
              <a:rPr lang="en-US" sz="2400" kern="0" dirty="0" smtClean="0">
                <a:latin typeface="Comic Sans MS" panose="030F0702030302020204" pitchFamily="66" charset="0"/>
              </a:rPr>
              <a:t>Monthly, quarterly and annually</a:t>
            </a:r>
          </a:p>
          <a:p>
            <a:r>
              <a:rPr lang="en-US" sz="2400" kern="0" dirty="0" smtClean="0">
                <a:latin typeface="Comic Sans MS" panose="030F0702030302020204" pitchFamily="66" charset="0"/>
              </a:rPr>
              <a:t>Definition – ILO</a:t>
            </a:r>
          </a:p>
          <a:p>
            <a:r>
              <a:rPr lang="en-US" sz="2400" kern="0" dirty="0" smtClean="0">
                <a:latin typeface="Comic Sans MS" panose="030F0702030302020204" pitchFamily="66" charset="0"/>
              </a:rPr>
              <a:t>Non-agricultural includes industry and services</a:t>
            </a:r>
          </a:p>
          <a:p>
            <a:endParaRPr lang="en-US" sz="2400" kern="0" dirty="0" smtClean="0">
              <a:latin typeface="Comic Sans MS" panose="030F0702030302020204" pitchFamily="66" charset="0"/>
            </a:endParaRPr>
          </a:p>
          <a:p>
            <a:endParaRPr lang="en-US" sz="2400" kern="0" dirty="0" smtClean="0">
              <a:latin typeface="Comic Sans MS" panose="030F0702030302020204" pitchFamily="66" charset="0"/>
            </a:endParaRPr>
          </a:p>
          <a:p>
            <a:endParaRPr lang="en-US" sz="2400" kern="0" dirty="0" smtClean="0">
              <a:latin typeface="Comic Sans MS" panose="030F0702030302020204" pitchFamily="66" charset="0"/>
            </a:endParaRPr>
          </a:p>
          <a:p>
            <a:endParaRPr lang="th-TH" sz="2400" kern="0" dirty="0">
              <a:latin typeface="Comic Sans MS" panose="030F0702030302020204" pitchFamily="66" charset="0"/>
            </a:endParaRP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 y="428604"/>
            <a:ext cx="7772400" cy="1143000"/>
          </a:xfrm>
        </p:spPr>
        <p:txBody>
          <a:bodyPr/>
          <a:lstStyle/>
          <a:p>
            <a:r>
              <a:rPr lang="en-US" b="1" dirty="0" smtClean="0">
                <a:solidFill>
                  <a:srgbClr val="663300"/>
                </a:solidFill>
                <a:effectLst>
                  <a:outerShdw blurRad="38100" dist="38100" dir="2700000" algn="tl">
                    <a:srgbClr val="000000">
                      <a:alpha val="43137"/>
                    </a:srgbClr>
                  </a:outerShdw>
                </a:effectLst>
                <a:latin typeface="Comic Sans MS" pitchFamily="66" charset="0"/>
              </a:rPr>
              <a:t/>
            </a:r>
            <a:br>
              <a:rPr lang="en-US" b="1" dirty="0" smtClean="0">
                <a:solidFill>
                  <a:srgbClr val="663300"/>
                </a:solidFill>
                <a:effectLst>
                  <a:outerShdw blurRad="38100" dist="38100" dir="2700000" algn="tl">
                    <a:srgbClr val="000000">
                      <a:alpha val="43137"/>
                    </a:srgbClr>
                  </a:outerShdw>
                </a:effectLst>
                <a:latin typeface="Comic Sans MS" pitchFamily="66" charset="0"/>
              </a:rPr>
            </a:br>
            <a:r>
              <a:rPr lang="en-US" sz="3600" b="1" dirty="0" smtClean="0">
                <a:solidFill>
                  <a:srgbClr val="663300"/>
                </a:solidFill>
                <a:effectLst>
                  <a:outerShdw blurRad="38100" dist="38100" dir="2700000" algn="tl">
                    <a:srgbClr val="000000">
                      <a:alpha val="43137"/>
                    </a:srgbClr>
                  </a:outerShdw>
                </a:effectLst>
                <a:latin typeface="Comic Sans MS" pitchFamily="66" charset="0"/>
              </a:rPr>
              <a:t>Share women in wage employment in the non-agricultural sector</a:t>
            </a:r>
            <a:r>
              <a:rPr lang="en-US" b="1" dirty="0" smtClean="0">
                <a:solidFill>
                  <a:srgbClr val="663300"/>
                </a:solidFill>
                <a:effectLst>
                  <a:outerShdw blurRad="38100" dist="38100" dir="2700000" algn="tl">
                    <a:srgbClr val="000000">
                      <a:alpha val="43137"/>
                    </a:srgbClr>
                  </a:outerShdw>
                </a:effectLst>
                <a:latin typeface="Comic Sans MS" pitchFamily="66" charset="0"/>
              </a:rPr>
              <a:t/>
            </a:r>
            <a:br>
              <a:rPr lang="en-US" b="1" dirty="0" smtClean="0">
                <a:solidFill>
                  <a:srgbClr val="663300"/>
                </a:solidFill>
                <a:effectLst>
                  <a:outerShdw blurRad="38100" dist="38100" dir="2700000" algn="tl">
                    <a:srgbClr val="000000">
                      <a:alpha val="43137"/>
                    </a:srgbClr>
                  </a:outerShdw>
                </a:effectLst>
                <a:latin typeface="Comic Sans MS" pitchFamily="66" charset="0"/>
              </a:rPr>
            </a:br>
            <a:endParaRPr lang="th-TH"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cstate="print"/>
          <a:srcRect l="14275" t="23438" r="36859" b="18945"/>
          <a:stretch>
            <a:fillRect/>
          </a:stretch>
        </p:blipFill>
        <p:spPr bwMode="auto">
          <a:xfrm>
            <a:off x="0" y="2643158"/>
            <a:ext cx="6357982" cy="4214842"/>
          </a:xfrm>
          <a:prstGeom prst="rect">
            <a:avLst/>
          </a:prstGeom>
          <a:ln>
            <a:noFill/>
          </a:ln>
          <a:effectLst>
            <a:softEdge rad="112500"/>
          </a:effectLst>
        </p:spPr>
      </p:pic>
      <p:sp>
        <p:nvSpPr>
          <p:cNvPr id="6"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
        <p:nvSpPr>
          <p:cNvPr id="8" name="Cloud Callout 7"/>
          <p:cNvSpPr/>
          <p:nvPr/>
        </p:nvSpPr>
        <p:spPr>
          <a:xfrm>
            <a:off x="4883274" y="1700808"/>
            <a:ext cx="3577157" cy="1734438"/>
          </a:xfrm>
          <a:prstGeom prst="cloudCallout">
            <a:avLst>
              <a:gd name="adj1" fmla="val -48820"/>
              <a:gd name="adj2" fmla="val 7196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omic Sans MS" pitchFamily="66" charset="0"/>
              </a:rPr>
              <a:t>Share of </a:t>
            </a:r>
            <a:r>
              <a:rPr lang="en-US" sz="2000" dirty="0" smtClean="0">
                <a:latin typeface="Comic Sans MS" pitchFamily="66" charset="0"/>
              </a:rPr>
              <a:t>wage of women </a:t>
            </a:r>
            <a:r>
              <a:rPr lang="en-US" sz="2000" dirty="0" smtClean="0">
                <a:latin typeface="Comic Sans MS" pitchFamily="66" charset="0"/>
              </a:rPr>
              <a:t>in wage employment </a:t>
            </a:r>
            <a:endParaRPr lang="th-TH" sz="2000" dirty="0" smtClean="0">
              <a:latin typeface="Comic Sans MS" pitchFamily="66" charset="0"/>
            </a:endParaRPr>
          </a:p>
        </p:txBody>
      </p:sp>
      <p:sp>
        <p:nvSpPr>
          <p:cNvPr id="5" name="TextBox 4"/>
          <p:cNvSpPr txBox="1"/>
          <p:nvPr/>
        </p:nvSpPr>
        <p:spPr>
          <a:xfrm>
            <a:off x="6588224" y="5157192"/>
            <a:ext cx="2592288" cy="523220"/>
          </a:xfrm>
          <a:prstGeom prst="rect">
            <a:avLst/>
          </a:prstGeom>
          <a:noFill/>
        </p:spPr>
        <p:txBody>
          <a:bodyPr wrap="square" rtlCol="0">
            <a:spAutoFit/>
          </a:bodyPr>
          <a:lstStyle/>
          <a:p>
            <a:r>
              <a:rPr lang="en-US" sz="2800" dirty="0" smtClean="0">
                <a:solidFill>
                  <a:srgbClr val="663300"/>
                </a:solidFill>
                <a:latin typeface="Comic Sans MS" panose="030F0702030302020204" pitchFamily="66" charset="0"/>
              </a:rPr>
              <a:t>Human error </a:t>
            </a:r>
            <a:endParaRPr lang="th-TH" sz="2800" dirty="0">
              <a:solidFill>
                <a:srgbClr val="663300"/>
              </a:solidFill>
              <a:latin typeface="Comic Sans MS" panose="030F0702030302020204" pitchFamily="66" charset="0"/>
            </a:endParaRP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7772400" cy="857256"/>
          </a:xfrm>
        </p:spPr>
        <p:txBody>
          <a:bodyPr/>
          <a:lstStyle/>
          <a:p>
            <a:r>
              <a:rPr lang="en-US" b="1" dirty="0" smtClean="0">
                <a:solidFill>
                  <a:srgbClr val="663300"/>
                </a:solidFill>
                <a:latin typeface="Comic Sans MS" pitchFamily="66" charset="0"/>
              </a:rPr>
              <a:t/>
            </a:r>
            <a:br>
              <a:rPr lang="en-US" b="1" dirty="0" smtClean="0">
                <a:solidFill>
                  <a:srgbClr val="663300"/>
                </a:solidFill>
                <a:latin typeface="Comic Sans MS" pitchFamily="66" charset="0"/>
              </a:rPr>
            </a:br>
            <a:r>
              <a:rPr lang="en-US" sz="3600" b="1" dirty="0" smtClean="0">
                <a:solidFill>
                  <a:srgbClr val="663300"/>
                </a:solidFill>
                <a:latin typeface="Comic Sans MS" pitchFamily="66" charset="0"/>
              </a:rPr>
              <a:t>Maternal mortality rate</a:t>
            </a:r>
            <a:r>
              <a:rPr lang="en-US" b="1" dirty="0" smtClean="0">
                <a:solidFill>
                  <a:srgbClr val="663300"/>
                </a:solidFill>
                <a:latin typeface="Comic Sans MS" pitchFamily="66" charset="0"/>
              </a:rPr>
              <a:t/>
            </a:r>
            <a:br>
              <a:rPr lang="en-US" b="1" dirty="0" smtClean="0">
                <a:solidFill>
                  <a:srgbClr val="663300"/>
                </a:solidFill>
                <a:latin typeface="Comic Sans MS" pitchFamily="66" charset="0"/>
              </a:rPr>
            </a:br>
            <a:endParaRPr lang="th-TH" dirty="0"/>
          </a:p>
        </p:txBody>
      </p:sp>
      <p:pic>
        <p:nvPicPr>
          <p:cNvPr id="3074" name="Picture 2"/>
          <p:cNvPicPr>
            <a:picLocks noChangeAspect="1" noChangeArrowheads="1"/>
          </p:cNvPicPr>
          <p:nvPr/>
        </p:nvPicPr>
        <p:blipFill>
          <a:blip r:embed="rId3" cstate="print"/>
          <a:srcRect l="14275" t="24414" r="35212" b="16992"/>
          <a:stretch>
            <a:fillRect/>
          </a:stretch>
        </p:blipFill>
        <p:spPr bwMode="auto">
          <a:xfrm>
            <a:off x="214281" y="2643182"/>
            <a:ext cx="6500821" cy="4000528"/>
          </a:xfrm>
          <a:prstGeom prst="rect">
            <a:avLst/>
          </a:prstGeom>
          <a:ln>
            <a:noFill/>
          </a:ln>
          <a:effectLst>
            <a:softEdge rad="112500"/>
          </a:effectLst>
        </p:spPr>
      </p:pic>
      <p:sp>
        <p:nvSpPr>
          <p:cNvPr id="6"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
        <p:nvSpPr>
          <p:cNvPr id="3" name="TextBox 2"/>
          <p:cNvSpPr txBox="1"/>
          <p:nvPr/>
        </p:nvSpPr>
        <p:spPr>
          <a:xfrm>
            <a:off x="467544" y="1385481"/>
            <a:ext cx="4347669" cy="1323439"/>
          </a:xfrm>
          <a:prstGeom prst="rect">
            <a:avLst/>
          </a:prstGeom>
          <a:noFill/>
        </p:spPr>
        <p:txBody>
          <a:bodyPr wrap="square" rtlCol="0">
            <a:spAutoFit/>
          </a:bodyPr>
          <a:lstStyle/>
          <a:p>
            <a:r>
              <a:rPr lang="en-US" sz="2000" dirty="0" smtClean="0">
                <a:solidFill>
                  <a:srgbClr val="C00000"/>
                </a:solidFill>
                <a:latin typeface="Comic Sans MS" panose="030F0702030302020204" pitchFamily="66" charset="0"/>
              </a:rPr>
              <a:t>The ratio of the number of maternal deaths during a given time period per 100,000 live births during the same time-period</a:t>
            </a:r>
            <a:endParaRPr lang="th-TH" sz="2000" dirty="0">
              <a:solidFill>
                <a:srgbClr val="C00000"/>
              </a:solidFill>
              <a:latin typeface="Comic Sans MS" panose="030F0702030302020204" pitchFamily="66" charset="0"/>
            </a:endParaRPr>
          </a:p>
        </p:txBody>
      </p:sp>
      <p:sp>
        <p:nvSpPr>
          <p:cNvPr id="8" name="Content Placeholder 3"/>
          <p:cNvSpPr txBox="1">
            <a:spLocks/>
          </p:cNvSpPr>
          <p:nvPr/>
        </p:nvSpPr>
        <p:spPr>
          <a:xfrm>
            <a:off x="5297142" y="2137416"/>
            <a:ext cx="3816424" cy="1143008"/>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Tx/>
              <a:buNone/>
            </a:pPr>
            <a:r>
              <a:rPr lang="en-US" sz="2000" kern="0" dirty="0" err="1" smtClean="0">
                <a:solidFill>
                  <a:srgbClr val="663300"/>
                </a:solidFill>
                <a:latin typeface="Comic Sans MS" pitchFamily="66" charset="0"/>
              </a:rPr>
              <a:t>Countrydata</a:t>
            </a:r>
            <a:endParaRPr lang="en-US" sz="2000" kern="0" dirty="0" smtClean="0">
              <a:solidFill>
                <a:srgbClr val="663300"/>
              </a:solidFill>
              <a:latin typeface="Comic Sans MS" pitchFamily="66" charset="0"/>
            </a:endParaRPr>
          </a:p>
          <a:p>
            <a:r>
              <a:rPr lang="en-US" sz="2000" kern="0" dirty="0" smtClean="0">
                <a:solidFill>
                  <a:srgbClr val="663300"/>
                </a:solidFill>
                <a:latin typeface="Comic Sans MS" pitchFamily="66" charset="0"/>
              </a:rPr>
              <a:t>Use death registration only - Ministry of Interior</a:t>
            </a:r>
          </a:p>
          <a:p>
            <a:endParaRPr lang="en-US" sz="2000" kern="0" dirty="0" smtClean="0">
              <a:solidFill>
                <a:srgbClr val="663300"/>
              </a:solidFill>
              <a:latin typeface="Comic Sans MS" pitchFamily="66" charset="0"/>
            </a:endParaRPr>
          </a:p>
          <a:p>
            <a:endParaRPr lang="en-US" sz="2000" kern="0" dirty="0">
              <a:solidFill>
                <a:srgbClr val="663300"/>
              </a:solidFill>
              <a:latin typeface="Comic Sans MS" pitchFamily="66" charset="0"/>
            </a:endParaRPr>
          </a:p>
          <a:p>
            <a:pPr marL="0" indent="0">
              <a:buNone/>
            </a:pPr>
            <a:r>
              <a:rPr lang="en-US" sz="2000" kern="0" dirty="0" smtClean="0">
                <a:solidFill>
                  <a:srgbClr val="663300"/>
                </a:solidFill>
                <a:latin typeface="Comic Sans MS" pitchFamily="66" charset="0"/>
              </a:rPr>
              <a:t>MMR = </a:t>
            </a:r>
            <a:r>
              <a:rPr lang="en-US" sz="2000" u="sng" kern="0" dirty="0" smtClean="0">
                <a:solidFill>
                  <a:srgbClr val="663300"/>
                </a:solidFill>
                <a:latin typeface="Comic Sans MS" pitchFamily="66" charset="0"/>
              </a:rPr>
              <a:t>No. of maternal death</a:t>
            </a:r>
          </a:p>
          <a:p>
            <a:pPr marL="0" indent="0">
              <a:buNone/>
            </a:pPr>
            <a:r>
              <a:rPr lang="en-US" sz="2000" kern="0" dirty="0">
                <a:solidFill>
                  <a:srgbClr val="663300"/>
                </a:solidFill>
                <a:latin typeface="Comic Sans MS" pitchFamily="66" charset="0"/>
              </a:rPr>
              <a:t>	</a:t>
            </a:r>
            <a:r>
              <a:rPr lang="en-US" sz="2000" kern="0" dirty="0" smtClean="0">
                <a:solidFill>
                  <a:srgbClr val="663300"/>
                </a:solidFill>
                <a:latin typeface="Comic Sans MS" pitchFamily="66" charset="0"/>
              </a:rPr>
              <a:t>No of live </a:t>
            </a:r>
            <a:r>
              <a:rPr lang="en-US" sz="2000" kern="0" dirty="0" smtClean="0">
                <a:solidFill>
                  <a:srgbClr val="663300"/>
                </a:solidFill>
                <a:latin typeface="Comic Sans MS" pitchFamily="66" charset="0"/>
              </a:rPr>
              <a:t>birth</a:t>
            </a:r>
          </a:p>
          <a:p>
            <a:pPr marL="0" indent="0">
              <a:buNone/>
            </a:pPr>
            <a:endParaRPr lang="en-US" sz="2000" kern="0" dirty="0">
              <a:solidFill>
                <a:srgbClr val="663300"/>
              </a:solidFill>
              <a:latin typeface="Comic Sans MS" pitchFamily="66" charset="0"/>
            </a:endParaRPr>
          </a:p>
          <a:p>
            <a:pPr marL="0" indent="0">
              <a:buNone/>
            </a:pPr>
            <a:r>
              <a:rPr lang="en-US" sz="2000" kern="0" dirty="0" smtClean="0">
                <a:solidFill>
                  <a:srgbClr val="663300"/>
                </a:solidFill>
                <a:latin typeface="Comic Sans MS" pitchFamily="66" charset="0"/>
              </a:rPr>
              <a:t>  from </a:t>
            </a:r>
            <a:r>
              <a:rPr lang="en-US" sz="2000" kern="0" dirty="0" err="1" smtClean="0">
                <a:solidFill>
                  <a:srgbClr val="663300"/>
                </a:solidFill>
                <a:latin typeface="Comic Sans MS" pitchFamily="66" charset="0"/>
              </a:rPr>
              <a:t>DevInfo</a:t>
            </a:r>
            <a:r>
              <a:rPr lang="en-US" sz="2000" kern="0" dirty="0" smtClean="0">
                <a:solidFill>
                  <a:srgbClr val="663300"/>
                </a:solidFill>
                <a:latin typeface="Comic Sans MS" pitchFamily="66" charset="0"/>
              </a:rPr>
              <a:t> database</a:t>
            </a:r>
            <a:endParaRPr lang="en-US" sz="2000" kern="0" dirty="0" smtClean="0">
              <a:solidFill>
                <a:srgbClr val="663300"/>
              </a:solidFill>
              <a:latin typeface="Comic Sans MS" pitchFamily="66" charset="0"/>
            </a:endParaRPr>
          </a:p>
          <a:p>
            <a:pPr marL="0" indent="0">
              <a:buNone/>
            </a:pPr>
            <a:r>
              <a:rPr lang="en-US" sz="2000" kern="0" dirty="0">
                <a:solidFill>
                  <a:srgbClr val="663300"/>
                </a:solidFill>
                <a:latin typeface="Comic Sans MS" pitchFamily="66" charset="0"/>
              </a:rPr>
              <a:t>	</a:t>
            </a:r>
            <a:endParaRPr lang="en-US" sz="2000" kern="0" dirty="0" smtClean="0">
              <a:solidFill>
                <a:srgbClr val="663300"/>
              </a:solidFill>
              <a:latin typeface="Comic Sans MS" pitchFamily="66" charset="0"/>
            </a:endParaRPr>
          </a:p>
          <a:p>
            <a:endParaRPr lang="th-TH" sz="2000" kern="0" dirty="0">
              <a:solidFill>
                <a:srgbClr val="663300"/>
              </a:solidFill>
              <a:latin typeface="Comic Sans MS" pitchFamily="66" charset="0"/>
            </a:endParaRP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285728"/>
            <a:ext cx="7772400" cy="928694"/>
          </a:xfrm>
        </p:spPr>
        <p:txBody>
          <a:bodyPr/>
          <a:lstStyle/>
          <a:p>
            <a:r>
              <a:rPr lang="en-US" b="1" dirty="0" smtClean="0">
                <a:solidFill>
                  <a:srgbClr val="663300"/>
                </a:solidFill>
                <a:latin typeface="Comic Sans MS" pitchFamily="66" charset="0"/>
              </a:rPr>
              <a:t/>
            </a:r>
            <a:br>
              <a:rPr lang="en-US" b="1" dirty="0" smtClean="0">
                <a:solidFill>
                  <a:srgbClr val="663300"/>
                </a:solidFill>
                <a:latin typeface="Comic Sans MS" pitchFamily="66" charset="0"/>
              </a:rPr>
            </a:br>
            <a:r>
              <a:rPr lang="en-US" sz="3600" b="1" dirty="0" smtClean="0">
                <a:solidFill>
                  <a:srgbClr val="663300"/>
                </a:solidFill>
                <a:latin typeface="Comic Sans MS" pitchFamily="66" charset="0"/>
              </a:rPr>
              <a:t>Maternal mortality rate</a:t>
            </a:r>
            <a:r>
              <a:rPr lang="en-US" b="1" dirty="0" smtClean="0">
                <a:solidFill>
                  <a:srgbClr val="663300"/>
                </a:solidFill>
                <a:latin typeface="Comic Sans MS" pitchFamily="66" charset="0"/>
              </a:rPr>
              <a:t/>
            </a:r>
            <a:br>
              <a:rPr lang="en-US" b="1" dirty="0" smtClean="0">
                <a:solidFill>
                  <a:srgbClr val="663300"/>
                </a:solidFill>
                <a:latin typeface="Comic Sans MS" pitchFamily="66" charset="0"/>
              </a:rPr>
            </a:br>
            <a:endParaRPr lang="th-TH"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24877576"/>
              </p:ext>
            </p:extLst>
          </p:nvPr>
        </p:nvGraphicFramePr>
        <p:xfrm>
          <a:off x="827584" y="1268760"/>
          <a:ext cx="7286678" cy="5286409"/>
        </p:xfrm>
        <a:graphic>
          <a:graphicData uri="http://schemas.openxmlformats.org/drawingml/2006/table">
            <a:tbl>
              <a:tblPr firstRow="1" bandRow="1">
                <a:tableStyleId>{5C22544A-7EE6-4342-B048-85BDC9FD1C3A}</a:tableStyleId>
              </a:tblPr>
              <a:tblGrid>
                <a:gridCol w="1040954"/>
                <a:gridCol w="1040954"/>
                <a:gridCol w="1040954"/>
                <a:gridCol w="1040954"/>
                <a:gridCol w="1040954"/>
                <a:gridCol w="1040954"/>
                <a:gridCol w="1040954"/>
              </a:tblGrid>
              <a:tr h="325387">
                <a:tc>
                  <a:txBody>
                    <a:bodyPr/>
                    <a:lstStyle/>
                    <a:p>
                      <a:pPr algn="ctr" fontAlgn="ctr"/>
                      <a:r>
                        <a:rPr lang="en-US" sz="1000" b="1" i="0" u="none" strike="noStrike" dirty="0">
                          <a:solidFill>
                            <a:srgbClr val="333333"/>
                          </a:solidFill>
                          <a:latin typeface="Arial"/>
                        </a:rPr>
                        <a:t>Year </a:t>
                      </a:r>
                    </a:p>
                  </a:txBody>
                  <a:tcPr marL="0" marR="0" marT="0" marB="0" anchor="ctr"/>
                </a:tc>
                <a:tc>
                  <a:txBody>
                    <a:bodyPr/>
                    <a:lstStyle/>
                    <a:p>
                      <a:pPr algn="ctr" fontAlgn="ctr"/>
                      <a:r>
                        <a:rPr lang="en-US" sz="1000" b="1" i="0" u="none" strike="noStrike">
                          <a:solidFill>
                            <a:srgbClr val="333333"/>
                          </a:solidFill>
                          <a:latin typeface="Arial"/>
                        </a:rPr>
                        <a:t>Country Data</a:t>
                      </a:r>
                    </a:p>
                  </a:txBody>
                  <a:tcPr marL="0" marR="0" marT="0" marB="0" anchor="ctr"/>
                </a:tc>
                <a:tc>
                  <a:txBody>
                    <a:bodyPr/>
                    <a:lstStyle/>
                    <a:p>
                      <a:pPr algn="ctr" fontAlgn="ctr"/>
                      <a:r>
                        <a:rPr lang="en-US" sz="1000" b="1" i="0" u="none" strike="noStrike">
                          <a:solidFill>
                            <a:srgbClr val="333333"/>
                          </a:solidFill>
                          <a:latin typeface="Arial"/>
                        </a:rPr>
                        <a:t>MDG_   UN</a:t>
                      </a:r>
                    </a:p>
                  </a:txBody>
                  <a:tcPr marL="0" marR="0" marT="0" marB="0" anchor="ctr"/>
                </a:tc>
                <a:tc>
                  <a:txBody>
                    <a:bodyPr/>
                    <a:lstStyle/>
                    <a:p>
                      <a:pPr algn="ctr" fontAlgn="ctr"/>
                      <a:r>
                        <a:rPr lang="en-US" sz="1000" b="1" i="0" u="none" strike="noStrike" dirty="0">
                          <a:solidFill>
                            <a:srgbClr val="333333"/>
                          </a:solidFill>
                          <a:latin typeface="Arial"/>
                        </a:rPr>
                        <a:t>MDG_ NESDB*</a:t>
                      </a:r>
                    </a:p>
                  </a:txBody>
                  <a:tcPr marL="0" marR="0" marT="0" marB="0" anchor="ctr"/>
                </a:tc>
                <a:tc>
                  <a:txBody>
                    <a:bodyPr/>
                    <a:lstStyle/>
                    <a:p>
                      <a:pPr algn="ctr" fontAlgn="ctr"/>
                      <a:r>
                        <a:rPr lang="en-US" sz="1000" b="1" i="0" u="none" strike="noStrike">
                          <a:solidFill>
                            <a:srgbClr val="000000"/>
                          </a:solidFill>
                          <a:latin typeface="Arial"/>
                        </a:rPr>
                        <a:t>MGD_Report (health)</a:t>
                      </a:r>
                    </a:p>
                  </a:txBody>
                  <a:tcPr marL="0" marR="0" marT="0" marB="0" anchor="ctr"/>
                </a:tc>
                <a:tc>
                  <a:txBody>
                    <a:bodyPr/>
                    <a:lstStyle/>
                    <a:p>
                      <a:pPr algn="ctr" fontAlgn="ctr"/>
                      <a:r>
                        <a:rPr lang="en-US" sz="1000" b="1" i="0" u="none" strike="noStrike">
                          <a:solidFill>
                            <a:srgbClr val="000000"/>
                          </a:solidFill>
                          <a:latin typeface="Arial"/>
                        </a:rPr>
                        <a:t>MGD_Report (health on web)</a:t>
                      </a:r>
                    </a:p>
                  </a:txBody>
                  <a:tcPr marL="0" marR="0" marT="0" marB="0" anchor="ctr"/>
                </a:tc>
                <a:tc>
                  <a:txBody>
                    <a:bodyPr/>
                    <a:lstStyle/>
                    <a:p>
                      <a:pPr algn="ctr" fontAlgn="ctr"/>
                      <a:r>
                        <a:rPr lang="en-US" sz="1000" b="1" i="0" u="none" strike="noStrike">
                          <a:solidFill>
                            <a:srgbClr val="000000"/>
                          </a:solidFill>
                          <a:latin typeface="Arial"/>
                        </a:rPr>
                        <a:t>website Health Stat.</a:t>
                      </a:r>
                    </a:p>
                  </a:txBody>
                  <a:tcPr marL="0" marR="0" marT="0" marB="0" anchor="ctr"/>
                </a:tc>
              </a:tr>
              <a:tr h="225501">
                <a:tc>
                  <a:txBody>
                    <a:bodyPr/>
                    <a:lstStyle/>
                    <a:p>
                      <a:pPr algn="ctr" fontAlgn="t"/>
                      <a:r>
                        <a:rPr lang="th-TH" sz="1000" b="0" i="0" u="none" strike="noStrike">
                          <a:solidFill>
                            <a:srgbClr val="333333"/>
                          </a:solidFill>
                          <a:latin typeface="Arial"/>
                        </a:rPr>
                        <a:t>1990</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54</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5501">
                <a:tc>
                  <a:txBody>
                    <a:bodyPr/>
                    <a:lstStyle/>
                    <a:p>
                      <a:pPr algn="ctr" fontAlgn="t"/>
                      <a:r>
                        <a:rPr lang="th-TH" sz="1000" b="0" i="0" u="none" strike="noStrike">
                          <a:solidFill>
                            <a:srgbClr val="333333"/>
                          </a:solidFill>
                          <a:latin typeface="Arial"/>
                        </a:rPr>
                        <a:t>1991</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5501">
                <a:tc>
                  <a:txBody>
                    <a:bodyPr/>
                    <a:lstStyle/>
                    <a:p>
                      <a:pPr algn="ctr" fontAlgn="t"/>
                      <a:r>
                        <a:rPr lang="th-TH" sz="1000" b="0" i="0" u="none" strike="noStrike">
                          <a:solidFill>
                            <a:srgbClr val="333333"/>
                          </a:solidFill>
                          <a:latin typeface="Arial"/>
                        </a:rPr>
                        <a:t>1992</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5501">
                <a:tc>
                  <a:txBody>
                    <a:bodyPr/>
                    <a:lstStyle/>
                    <a:p>
                      <a:pPr algn="ctr" fontAlgn="t"/>
                      <a:r>
                        <a:rPr lang="th-TH" sz="1000" b="0" i="0" u="none" strike="noStrike">
                          <a:solidFill>
                            <a:srgbClr val="333333"/>
                          </a:solidFill>
                          <a:latin typeface="Arial"/>
                        </a:rPr>
                        <a:t>1993</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5501">
                <a:tc>
                  <a:txBody>
                    <a:bodyPr/>
                    <a:lstStyle/>
                    <a:p>
                      <a:pPr algn="ctr" fontAlgn="t"/>
                      <a:r>
                        <a:rPr lang="th-TH" sz="1000" b="0" i="0" u="none" strike="noStrike">
                          <a:solidFill>
                            <a:srgbClr val="333333"/>
                          </a:solidFill>
                          <a:latin typeface="Arial"/>
                        </a:rPr>
                        <a:t>1994</a:t>
                      </a:r>
                    </a:p>
                  </a:txBody>
                  <a:tcPr marL="0" marR="0" marT="0" marB="0"/>
                </a:tc>
                <a:tc>
                  <a:txBody>
                    <a:bodyPr/>
                    <a:lstStyle/>
                    <a:p>
                      <a:pPr algn="r" fontAlgn="t"/>
                      <a:r>
                        <a:rPr lang="th-TH" sz="1000" b="0" i="0" u="none" strike="noStrike">
                          <a:solidFill>
                            <a:srgbClr val="333333"/>
                          </a:solidFill>
                          <a:latin typeface="Arial"/>
                        </a:rPr>
                        <a:t>10.8</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5501">
                <a:tc>
                  <a:txBody>
                    <a:bodyPr/>
                    <a:lstStyle/>
                    <a:p>
                      <a:pPr algn="ctr" fontAlgn="t"/>
                      <a:r>
                        <a:rPr lang="th-TH" sz="1000" b="0" i="0" u="none" strike="noStrike">
                          <a:solidFill>
                            <a:srgbClr val="333333"/>
                          </a:solidFill>
                          <a:latin typeface="Arial"/>
                        </a:rPr>
                        <a:t>1995</a:t>
                      </a:r>
                    </a:p>
                  </a:txBody>
                  <a:tcPr marL="0" marR="0" marT="0" marB="0"/>
                </a:tc>
                <a:tc>
                  <a:txBody>
                    <a:bodyPr/>
                    <a:lstStyle/>
                    <a:p>
                      <a:pPr algn="r" fontAlgn="t"/>
                      <a:r>
                        <a:rPr lang="th-TH" sz="1000" b="0" i="0" u="none" strike="noStrike">
                          <a:solidFill>
                            <a:srgbClr val="333333"/>
                          </a:solidFill>
                          <a:latin typeface="Arial"/>
                        </a:rPr>
                        <a:t>10.7</a:t>
                      </a:r>
                    </a:p>
                  </a:txBody>
                  <a:tcPr marL="0" marR="0" marT="0" marB="0"/>
                </a:tc>
                <a:tc>
                  <a:txBody>
                    <a:bodyPr/>
                    <a:lstStyle/>
                    <a:p>
                      <a:pPr algn="r" fontAlgn="t"/>
                      <a:r>
                        <a:rPr lang="th-TH" sz="1000" b="0" i="0" u="none" strike="noStrike">
                          <a:solidFill>
                            <a:srgbClr val="333333"/>
                          </a:solidFill>
                          <a:latin typeface="Arial"/>
                        </a:rPr>
                        <a:t>54</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5501">
                <a:tc>
                  <a:txBody>
                    <a:bodyPr/>
                    <a:lstStyle/>
                    <a:p>
                      <a:pPr algn="ctr" fontAlgn="t"/>
                      <a:r>
                        <a:rPr lang="th-TH" sz="1000" b="0" i="0" u="none" strike="noStrike">
                          <a:solidFill>
                            <a:srgbClr val="333333"/>
                          </a:solidFill>
                          <a:latin typeface="Arial"/>
                        </a:rPr>
                        <a:t>1996</a:t>
                      </a:r>
                    </a:p>
                  </a:txBody>
                  <a:tcPr marL="0" marR="0" marT="0" marB="0"/>
                </a:tc>
                <a:tc>
                  <a:txBody>
                    <a:bodyPr/>
                    <a:lstStyle/>
                    <a:p>
                      <a:pPr algn="r" fontAlgn="t"/>
                      <a:r>
                        <a:rPr lang="th-TH" sz="1000" b="0" i="0" u="none" strike="noStrike">
                          <a:solidFill>
                            <a:srgbClr val="333333"/>
                          </a:solidFill>
                          <a:latin typeface="Arial"/>
                        </a:rPr>
                        <a:t>12.7</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5501">
                <a:tc>
                  <a:txBody>
                    <a:bodyPr/>
                    <a:lstStyle/>
                    <a:p>
                      <a:pPr algn="ctr" fontAlgn="t"/>
                      <a:r>
                        <a:rPr lang="th-TH" sz="1000" b="0" i="0" u="none" strike="noStrike">
                          <a:solidFill>
                            <a:srgbClr val="333333"/>
                          </a:solidFill>
                          <a:latin typeface="Arial"/>
                        </a:rPr>
                        <a:t>1997</a:t>
                      </a:r>
                    </a:p>
                  </a:txBody>
                  <a:tcPr marL="0" marR="0" marT="0" marB="0"/>
                </a:tc>
                <a:tc>
                  <a:txBody>
                    <a:bodyPr/>
                    <a:lstStyle/>
                    <a:p>
                      <a:pPr algn="r" fontAlgn="t"/>
                      <a:r>
                        <a:rPr lang="th-TH" sz="1000" b="0" i="0" u="none" strike="noStrike">
                          <a:solidFill>
                            <a:srgbClr val="333333"/>
                          </a:solidFill>
                          <a:latin typeface="Arial"/>
                        </a:rPr>
                        <a:t>9.7</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9.7</a:t>
                      </a:r>
                    </a:p>
                  </a:txBody>
                  <a:tcPr marL="0" marR="0" marT="0" marB="0" anchor="b"/>
                </a:tc>
              </a:tr>
              <a:tr h="225501">
                <a:tc>
                  <a:txBody>
                    <a:bodyPr/>
                    <a:lstStyle/>
                    <a:p>
                      <a:pPr algn="ctr" fontAlgn="t"/>
                      <a:r>
                        <a:rPr lang="th-TH" sz="1000" b="0" i="0" u="none" strike="noStrike">
                          <a:solidFill>
                            <a:srgbClr val="333333"/>
                          </a:solidFill>
                          <a:latin typeface="Arial"/>
                        </a:rPr>
                        <a:t>1998</a:t>
                      </a:r>
                    </a:p>
                  </a:txBody>
                  <a:tcPr marL="0" marR="0" marT="0" marB="0"/>
                </a:tc>
                <a:tc>
                  <a:txBody>
                    <a:bodyPr/>
                    <a:lstStyle/>
                    <a:p>
                      <a:pPr algn="r" fontAlgn="t"/>
                      <a:r>
                        <a:rPr lang="th-TH" sz="1000" b="0" i="0" u="none" strike="noStrike">
                          <a:solidFill>
                            <a:srgbClr val="333333"/>
                          </a:solidFill>
                          <a:latin typeface="Arial"/>
                        </a:rPr>
                        <a:t>7</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7.0</a:t>
                      </a:r>
                    </a:p>
                  </a:txBody>
                  <a:tcPr marL="0" marR="0" marT="0" marB="0" anchor="b"/>
                </a:tc>
              </a:tr>
              <a:tr h="225501">
                <a:tc>
                  <a:txBody>
                    <a:bodyPr/>
                    <a:lstStyle/>
                    <a:p>
                      <a:pPr algn="ctr" fontAlgn="t"/>
                      <a:r>
                        <a:rPr lang="th-TH" sz="1000" b="0" i="0" u="none" strike="noStrike">
                          <a:solidFill>
                            <a:srgbClr val="333333"/>
                          </a:solidFill>
                          <a:latin typeface="Arial"/>
                        </a:rPr>
                        <a:t>1999</a:t>
                      </a:r>
                    </a:p>
                  </a:txBody>
                  <a:tcPr marL="0" marR="0" marT="0" marB="0"/>
                </a:tc>
                <a:tc>
                  <a:txBody>
                    <a:bodyPr/>
                    <a:lstStyle/>
                    <a:p>
                      <a:pPr algn="r" fontAlgn="t"/>
                      <a:r>
                        <a:rPr lang="th-TH" sz="1000" b="0" i="0" u="none" strike="noStrike">
                          <a:solidFill>
                            <a:srgbClr val="333333"/>
                          </a:solidFill>
                          <a:latin typeface="Arial"/>
                        </a:rPr>
                        <a:t>12.3</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12.3</a:t>
                      </a:r>
                    </a:p>
                  </a:txBody>
                  <a:tcPr marL="0" marR="0" marT="0" marB="0" anchor="b"/>
                </a:tc>
              </a:tr>
              <a:tr h="225501">
                <a:tc>
                  <a:txBody>
                    <a:bodyPr/>
                    <a:lstStyle/>
                    <a:p>
                      <a:pPr algn="ctr" fontAlgn="t"/>
                      <a:r>
                        <a:rPr lang="th-TH" sz="1000" b="0" i="0" u="none" strike="noStrike">
                          <a:solidFill>
                            <a:srgbClr val="333333"/>
                          </a:solidFill>
                          <a:latin typeface="Arial"/>
                        </a:rPr>
                        <a:t>2000</a:t>
                      </a:r>
                    </a:p>
                  </a:txBody>
                  <a:tcPr marL="0" marR="0" marT="0" marB="0"/>
                </a:tc>
                <a:tc>
                  <a:txBody>
                    <a:bodyPr/>
                    <a:lstStyle/>
                    <a:p>
                      <a:pPr algn="r" fontAlgn="t"/>
                      <a:r>
                        <a:rPr lang="th-TH" sz="1000" b="0" i="0" u="none" strike="noStrike">
                          <a:solidFill>
                            <a:srgbClr val="333333"/>
                          </a:solidFill>
                          <a:latin typeface="Arial"/>
                        </a:rPr>
                        <a:t>13.2</a:t>
                      </a:r>
                    </a:p>
                  </a:txBody>
                  <a:tcPr marL="0" marR="0" marT="0" marB="0"/>
                </a:tc>
                <a:tc>
                  <a:txBody>
                    <a:bodyPr/>
                    <a:lstStyle/>
                    <a:p>
                      <a:pPr algn="r" fontAlgn="t"/>
                      <a:r>
                        <a:rPr lang="th-TH" sz="1000" b="0" i="0" u="none" strike="noStrike">
                          <a:solidFill>
                            <a:srgbClr val="333333"/>
                          </a:solidFill>
                          <a:latin typeface="Arial"/>
                        </a:rPr>
                        <a:t>66</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13.2</a:t>
                      </a:r>
                    </a:p>
                  </a:txBody>
                  <a:tcPr marL="0" marR="0" marT="0" marB="0" anchor="b"/>
                </a:tc>
              </a:tr>
              <a:tr h="225501">
                <a:tc>
                  <a:txBody>
                    <a:bodyPr/>
                    <a:lstStyle/>
                    <a:p>
                      <a:pPr algn="ctr" fontAlgn="t"/>
                      <a:r>
                        <a:rPr lang="th-TH" sz="1000" b="0" i="0" u="none" strike="noStrike">
                          <a:solidFill>
                            <a:srgbClr val="333333"/>
                          </a:solidFill>
                          <a:latin typeface="Arial"/>
                        </a:rPr>
                        <a:t>2001</a:t>
                      </a:r>
                    </a:p>
                  </a:txBody>
                  <a:tcPr marL="0" marR="0" marT="0" marB="0"/>
                </a:tc>
                <a:tc>
                  <a:txBody>
                    <a:bodyPr/>
                    <a:lstStyle/>
                    <a:p>
                      <a:pPr algn="r" fontAlgn="t"/>
                      <a:r>
                        <a:rPr lang="th-TH" sz="1000" b="0" i="0" u="none" strike="noStrike">
                          <a:solidFill>
                            <a:srgbClr val="333333"/>
                          </a:solidFill>
                          <a:latin typeface="Arial"/>
                        </a:rPr>
                        <a:t>12.9</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b"/>
                      <a:r>
                        <a:rPr lang="th-TH" sz="1000" b="0" i="0" u="none" strike="noStrike">
                          <a:solidFill>
                            <a:srgbClr val="000000"/>
                          </a:solidFill>
                          <a:latin typeface="Tahoma"/>
                        </a:rPr>
                        <a:t>12.9</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12.9</a:t>
                      </a:r>
                    </a:p>
                  </a:txBody>
                  <a:tcPr marL="0" marR="0" marT="0" marB="0" anchor="b"/>
                </a:tc>
              </a:tr>
              <a:tr h="225501">
                <a:tc>
                  <a:txBody>
                    <a:bodyPr/>
                    <a:lstStyle/>
                    <a:p>
                      <a:pPr algn="ctr" fontAlgn="t"/>
                      <a:r>
                        <a:rPr lang="th-TH" sz="1000" b="0" i="0" u="none" strike="noStrike">
                          <a:solidFill>
                            <a:srgbClr val="333333"/>
                          </a:solidFill>
                          <a:latin typeface="Arial"/>
                        </a:rPr>
                        <a:t>2002</a:t>
                      </a:r>
                    </a:p>
                  </a:txBody>
                  <a:tcPr marL="0" marR="0" marT="0" marB="0"/>
                </a:tc>
                <a:tc>
                  <a:txBody>
                    <a:bodyPr/>
                    <a:lstStyle/>
                    <a:p>
                      <a:pPr algn="r" fontAlgn="t"/>
                      <a:r>
                        <a:rPr lang="th-TH" sz="1000" b="0" i="0" u="none" strike="noStrike">
                          <a:solidFill>
                            <a:srgbClr val="333333"/>
                          </a:solidFill>
                          <a:latin typeface="Arial"/>
                        </a:rPr>
                        <a:t>14.7</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b"/>
                      <a:r>
                        <a:rPr lang="th-TH" sz="1000" b="0" i="0" u="none" strike="noStrike">
                          <a:solidFill>
                            <a:srgbClr val="000000"/>
                          </a:solidFill>
                          <a:latin typeface="Tahoma"/>
                        </a:rPr>
                        <a:t>14.7</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14.7</a:t>
                      </a:r>
                    </a:p>
                  </a:txBody>
                  <a:tcPr marL="0" marR="0" marT="0" marB="0" anchor="b"/>
                </a:tc>
              </a:tr>
              <a:tr h="225501">
                <a:tc>
                  <a:txBody>
                    <a:bodyPr/>
                    <a:lstStyle/>
                    <a:p>
                      <a:pPr algn="ctr" fontAlgn="t"/>
                      <a:r>
                        <a:rPr lang="th-TH" sz="1000" b="0" i="0" u="none" strike="noStrike">
                          <a:solidFill>
                            <a:srgbClr val="333333"/>
                          </a:solidFill>
                          <a:latin typeface="Arial"/>
                        </a:rPr>
                        <a:t>2003</a:t>
                      </a:r>
                    </a:p>
                  </a:txBody>
                  <a:tcPr marL="0" marR="0" marT="0" marB="0"/>
                </a:tc>
                <a:tc>
                  <a:txBody>
                    <a:bodyPr/>
                    <a:lstStyle/>
                    <a:p>
                      <a:pPr algn="r" fontAlgn="t"/>
                      <a:r>
                        <a:rPr lang="th-TH" sz="1000" b="0" i="0" u="none" strike="noStrike">
                          <a:solidFill>
                            <a:srgbClr val="333333"/>
                          </a:solidFill>
                          <a:latin typeface="Arial"/>
                        </a:rPr>
                        <a:t>13.7</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b"/>
                      <a:r>
                        <a:rPr lang="th-TH" sz="1000" b="0" i="0" u="none" strike="noStrike">
                          <a:solidFill>
                            <a:srgbClr val="000000"/>
                          </a:solidFill>
                          <a:latin typeface="Tahoma"/>
                        </a:rPr>
                        <a:t>13.7</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13.7</a:t>
                      </a:r>
                    </a:p>
                  </a:txBody>
                  <a:tcPr marL="0" marR="0" marT="0" marB="0" anchor="b"/>
                </a:tc>
              </a:tr>
              <a:tr h="225501">
                <a:tc>
                  <a:txBody>
                    <a:bodyPr/>
                    <a:lstStyle/>
                    <a:p>
                      <a:pPr algn="ctr" fontAlgn="t"/>
                      <a:r>
                        <a:rPr lang="th-TH" sz="1000" b="0" i="0" u="none" strike="noStrike">
                          <a:solidFill>
                            <a:srgbClr val="333333"/>
                          </a:solidFill>
                          <a:latin typeface="Arial"/>
                        </a:rPr>
                        <a:t>2004</a:t>
                      </a:r>
                    </a:p>
                  </a:txBody>
                  <a:tcPr marL="0" marR="0" marT="0" marB="0"/>
                </a:tc>
                <a:tc>
                  <a:txBody>
                    <a:bodyPr/>
                    <a:lstStyle/>
                    <a:p>
                      <a:pPr algn="r" fontAlgn="t"/>
                      <a:r>
                        <a:rPr lang="th-TH" sz="1000" b="0" i="0" u="none" strike="noStrike">
                          <a:solidFill>
                            <a:srgbClr val="333333"/>
                          </a:solidFill>
                          <a:latin typeface="Arial"/>
                        </a:rPr>
                        <a:t>13.3</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b"/>
                      <a:r>
                        <a:rPr lang="th-TH" sz="1000" b="0" i="0" u="none" strike="noStrike">
                          <a:solidFill>
                            <a:srgbClr val="000000"/>
                          </a:solidFill>
                          <a:latin typeface="Tahoma"/>
                        </a:rPr>
                        <a:t>13.3</a:t>
                      </a:r>
                    </a:p>
                  </a:txBody>
                  <a:tcPr marL="0" marR="0" marT="0" marB="0" anchor="b"/>
                </a:tc>
                <a:tc>
                  <a:txBody>
                    <a:bodyPr/>
                    <a:lstStyle/>
                    <a:p>
                      <a:pPr algn="r" fontAlgn="b"/>
                      <a:r>
                        <a:rPr lang="th-TH" sz="1000" b="0" i="0" u="none" strike="noStrike">
                          <a:solidFill>
                            <a:srgbClr val="000000"/>
                          </a:solidFill>
                          <a:latin typeface="Tahoma"/>
                        </a:rPr>
                        <a:t>44.5</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13.3</a:t>
                      </a:r>
                    </a:p>
                  </a:txBody>
                  <a:tcPr marL="0" marR="0" marT="0" marB="0" anchor="b"/>
                </a:tc>
              </a:tr>
              <a:tr h="225501">
                <a:tc>
                  <a:txBody>
                    <a:bodyPr/>
                    <a:lstStyle/>
                    <a:p>
                      <a:pPr algn="ctr" fontAlgn="t"/>
                      <a:r>
                        <a:rPr lang="th-TH" sz="1000" b="0" i="0" u="none" strike="noStrike">
                          <a:solidFill>
                            <a:srgbClr val="333333"/>
                          </a:solidFill>
                          <a:latin typeface="Arial"/>
                        </a:rPr>
                        <a:t>2005</a:t>
                      </a:r>
                    </a:p>
                  </a:txBody>
                  <a:tcPr marL="0" marR="0" marT="0" marB="0"/>
                </a:tc>
                <a:tc>
                  <a:txBody>
                    <a:bodyPr/>
                    <a:lstStyle/>
                    <a:p>
                      <a:pPr algn="r" fontAlgn="t"/>
                      <a:r>
                        <a:rPr lang="th-TH" sz="1000" b="0" i="0" u="none" strike="noStrike">
                          <a:solidFill>
                            <a:srgbClr val="333333"/>
                          </a:solidFill>
                          <a:latin typeface="Arial"/>
                        </a:rPr>
                        <a:t>12.2</a:t>
                      </a:r>
                    </a:p>
                  </a:txBody>
                  <a:tcPr marL="0" marR="0" marT="0" marB="0"/>
                </a:tc>
                <a:tc>
                  <a:txBody>
                    <a:bodyPr/>
                    <a:lstStyle/>
                    <a:p>
                      <a:pPr algn="r" fontAlgn="t"/>
                      <a:r>
                        <a:rPr lang="th-TH" sz="1000" b="0" i="0" u="none" strike="noStrike">
                          <a:solidFill>
                            <a:srgbClr val="333333"/>
                          </a:solidFill>
                          <a:latin typeface="Arial"/>
                        </a:rPr>
                        <a:t>54</a:t>
                      </a:r>
                    </a:p>
                  </a:txBody>
                  <a:tcPr marL="0" marR="0" marT="0" marB="0"/>
                </a:tc>
                <a:tc>
                  <a:txBody>
                    <a:bodyPr/>
                    <a:lstStyle/>
                    <a:p>
                      <a:pPr algn="r" fontAlgn="b"/>
                      <a:r>
                        <a:rPr lang="th-TH" sz="1000" b="0" i="0" u="none" strike="noStrike">
                          <a:solidFill>
                            <a:srgbClr val="000000"/>
                          </a:solidFill>
                          <a:latin typeface="Tahoma"/>
                        </a:rPr>
                        <a:t>12.2</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12.2</a:t>
                      </a:r>
                    </a:p>
                  </a:txBody>
                  <a:tcPr marL="0" marR="0" marT="0" marB="0" anchor="b"/>
                </a:tc>
              </a:tr>
              <a:tr h="225501">
                <a:tc>
                  <a:txBody>
                    <a:bodyPr/>
                    <a:lstStyle/>
                    <a:p>
                      <a:pPr algn="ctr" fontAlgn="t"/>
                      <a:r>
                        <a:rPr lang="th-TH" sz="1000" b="0" i="0" u="none" strike="noStrike">
                          <a:solidFill>
                            <a:srgbClr val="333333"/>
                          </a:solidFill>
                          <a:latin typeface="Arial"/>
                        </a:rPr>
                        <a:t>2006</a:t>
                      </a:r>
                    </a:p>
                  </a:txBody>
                  <a:tcPr marL="0" marR="0" marT="0" marB="0"/>
                </a:tc>
                <a:tc>
                  <a:txBody>
                    <a:bodyPr/>
                    <a:lstStyle/>
                    <a:p>
                      <a:pPr algn="r" fontAlgn="t"/>
                      <a:r>
                        <a:rPr lang="th-TH" sz="1000" b="0" i="0" u="none" strike="noStrike">
                          <a:solidFill>
                            <a:srgbClr val="333333"/>
                          </a:solidFill>
                          <a:latin typeface="Arial"/>
                        </a:rPr>
                        <a:t>11.7</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b"/>
                      <a:r>
                        <a:rPr lang="th-TH" sz="1000" b="0" i="0" u="none" strike="noStrike">
                          <a:solidFill>
                            <a:srgbClr val="000000"/>
                          </a:solidFill>
                          <a:latin typeface="Tahoma"/>
                        </a:rPr>
                        <a:t>11.7</a:t>
                      </a:r>
                    </a:p>
                  </a:txBody>
                  <a:tcPr marL="0" marR="0" marT="0" marB="0" anchor="b"/>
                </a:tc>
                <a:tc>
                  <a:txBody>
                    <a:bodyPr/>
                    <a:lstStyle/>
                    <a:p>
                      <a:pPr algn="r" fontAlgn="b"/>
                      <a:r>
                        <a:rPr lang="th-TH" sz="1000" b="0" i="0" u="none" strike="noStrike">
                          <a:solidFill>
                            <a:srgbClr val="000000"/>
                          </a:solidFill>
                          <a:latin typeface="Tahoma"/>
                        </a:rPr>
                        <a:t>41.6</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11.7</a:t>
                      </a:r>
                    </a:p>
                  </a:txBody>
                  <a:tcPr marL="0" marR="0" marT="0" marB="0" anchor="b"/>
                </a:tc>
              </a:tr>
              <a:tr h="225501">
                <a:tc>
                  <a:txBody>
                    <a:bodyPr/>
                    <a:lstStyle/>
                    <a:p>
                      <a:pPr algn="ctr" fontAlgn="t"/>
                      <a:r>
                        <a:rPr lang="th-TH" sz="1000" b="0" i="0" u="none" strike="noStrike">
                          <a:solidFill>
                            <a:srgbClr val="333333"/>
                          </a:solidFill>
                          <a:latin typeface="Arial"/>
                        </a:rPr>
                        <a:t>2007</a:t>
                      </a:r>
                    </a:p>
                  </a:txBody>
                  <a:tcPr marL="0" marR="0" marT="0" marB="0"/>
                </a:tc>
                <a:tc>
                  <a:txBody>
                    <a:bodyPr/>
                    <a:lstStyle/>
                    <a:p>
                      <a:pPr algn="r" fontAlgn="t"/>
                      <a:r>
                        <a:rPr lang="th-TH" sz="1000" b="0" i="0" u="none" strike="noStrike">
                          <a:solidFill>
                            <a:srgbClr val="333333"/>
                          </a:solidFill>
                          <a:latin typeface="Arial"/>
                        </a:rPr>
                        <a:t>12.2</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b"/>
                      <a:r>
                        <a:rPr lang="th-TH" sz="1000" b="0" i="0" u="none" strike="noStrike" dirty="0">
                          <a:solidFill>
                            <a:srgbClr val="000000"/>
                          </a:solidFill>
                          <a:latin typeface="Tahoma"/>
                        </a:rPr>
                        <a:t>12.2</a:t>
                      </a:r>
                    </a:p>
                  </a:txBody>
                  <a:tcPr marL="0" marR="0" marT="0" marB="0" anchor="b"/>
                </a:tc>
                <a:tc>
                  <a:txBody>
                    <a:bodyPr/>
                    <a:lstStyle/>
                    <a:p>
                      <a:pPr algn="r" fontAlgn="b"/>
                      <a:r>
                        <a:rPr lang="th-TH" sz="1000" b="0" i="0" u="none" strike="noStrike">
                          <a:solidFill>
                            <a:srgbClr val="FF0000"/>
                          </a:solidFill>
                          <a:latin typeface="Tahoma"/>
                        </a:rPr>
                        <a:t>49.9</a:t>
                      </a:r>
                    </a:p>
                  </a:txBody>
                  <a:tcPr marL="0" marR="0" marT="0" marB="0" anchor="b"/>
                </a:tc>
                <a:tc>
                  <a:txBody>
                    <a:bodyPr/>
                    <a:lstStyle/>
                    <a:p>
                      <a:pPr algn="r" fontAlgn="b"/>
                      <a:r>
                        <a:rPr lang="th-TH" sz="1000" b="0" i="0" u="none" strike="noStrike">
                          <a:solidFill>
                            <a:srgbClr val="000000"/>
                          </a:solidFill>
                          <a:latin typeface="Tahoma"/>
                        </a:rPr>
                        <a:t>39.74</a:t>
                      </a:r>
                    </a:p>
                  </a:txBody>
                  <a:tcPr marL="0" marR="0" marT="0" marB="0" anchor="b"/>
                </a:tc>
                <a:tc>
                  <a:txBody>
                    <a:bodyPr/>
                    <a:lstStyle/>
                    <a:p>
                      <a:pPr algn="r" fontAlgn="b"/>
                      <a:r>
                        <a:rPr lang="th-TH" sz="1000" b="0" i="0" u="none" strike="noStrike">
                          <a:solidFill>
                            <a:srgbClr val="000000"/>
                          </a:solidFill>
                          <a:latin typeface="Tahoma"/>
                        </a:rPr>
                        <a:t>12.2</a:t>
                      </a:r>
                    </a:p>
                  </a:txBody>
                  <a:tcPr marL="0" marR="0" marT="0" marB="0" anchor="b"/>
                </a:tc>
              </a:tr>
              <a:tr h="225501">
                <a:tc>
                  <a:txBody>
                    <a:bodyPr/>
                    <a:lstStyle/>
                    <a:p>
                      <a:pPr algn="ctr" fontAlgn="t"/>
                      <a:r>
                        <a:rPr lang="th-TH" sz="1000" b="0" i="0" u="none" strike="noStrike">
                          <a:solidFill>
                            <a:srgbClr val="333333"/>
                          </a:solidFill>
                          <a:latin typeface="Arial"/>
                        </a:rPr>
                        <a:t>2008</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b"/>
                      <a:r>
                        <a:rPr lang="th-TH" sz="1000" b="0" i="0" u="none" strike="noStrike">
                          <a:solidFill>
                            <a:srgbClr val="000000"/>
                          </a:solidFill>
                          <a:latin typeface="Tahoma"/>
                        </a:rPr>
                        <a:t>11.3</a:t>
                      </a:r>
                    </a:p>
                  </a:txBody>
                  <a:tcPr marL="0" marR="0" marT="0" marB="0" anchor="b"/>
                </a:tc>
                <a:tc>
                  <a:txBody>
                    <a:bodyPr/>
                    <a:lstStyle/>
                    <a:p>
                      <a:pPr algn="r" fontAlgn="b"/>
                      <a:r>
                        <a:rPr lang="th-TH" sz="1000" b="0" i="0" u="none" strike="noStrike">
                          <a:solidFill>
                            <a:srgbClr val="000000"/>
                          </a:solidFill>
                          <a:latin typeface="Tahoma"/>
                        </a:rPr>
                        <a:t>38.5</a:t>
                      </a:r>
                    </a:p>
                  </a:txBody>
                  <a:tcPr marL="0" marR="0" marT="0" marB="0" anchor="b"/>
                </a:tc>
                <a:tc>
                  <a:txBody>
                    <a:bodyPr/>
                    <a:lstStyle/>
                    <a:p>
                      <a:pPr algn="r" fontAlgn="b"/>
                      <a:r>
                        <a:rPr lang="th-TH" sz="1000" b="0" i="0" u="none" strike="noStrike">
                          <a:solidFill>
                            <a:srgbClr val="000000"/>
                          </a:solidFill>
                          <a:latin typeface="Tahoma"/>
                        </a:rPr>
                        <a:t>37.87</a:t>
                      </a:r>
                    </a:p>
                  </a:txBody>
                  <a:tcPr marL="0" marR="0" marT="0" marB="0" anchor="b"/>
                </a:tc>
                <a:tc>
                  <a:txBody>
                    <a:bodyPr/>
                    <a:lstStyle/>
                    <a:p>
                      <a:pPr algn="r" fontAlgn="b"/>
                      <a:r>
                        <a:rPr lang="th-TH" sz="1000" b="0" i="0" u="none" strike="noStrike">
                          <a:solidFill>
                            <a:srgbClr val="000000"/>
                          </a:solidFill>
                          <a:latin typeface="Tahoma"/>
                        </a:rPr>
                        <a:t>11.3</a:t>
                      </a:r>
                    </a:p>
                  </a:txBody>
                  <a:tcPr marL="0" marR="0" marT="0" marB="0" anchor="b"/>
                </a:tc>
              </a:tr>
              <a:tr h="225501">
                <a:tc>
                  <a:txBody>
                    <a:bodyPr/>
                    <a:lstStyle/>
                    <a:p>
                      <a:pPr algn="ctr" fontAlgn="t"/>
                      <a:r>
                        <a:rPr lang="th-TH" sz="1000" b="0" i="0" u="none" strike="noStrike">
                          <a:solidFill>
                            <a:srgbClr val="333333"/>
                          </a:solidFill>
                          <a:latin typeface="Arial"/>
                        </a:rPr>
                        <a:t>2009</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b"/>
                      <a:r>
                        <a:rPr lang="th-TH" sz="1000" b="0" i="0" u="none" strike="noStrike">
                          <a:solidFill>
                            <a:srgbClr val="000000"/>
                          </a:solidFill>
                          <a:latin typeface="Tahoma"/>
                        </a:rPr>
                        <a:t>10.8</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35.16</a:t>
                      </a:r>
                    </a:p>
                  </a:txBody>
                  <a:tcPr marL="0" marR="0" marT="0" marB="0" anchor="b"/>
                </a:tc>
                <a:tc>
                  <a:txBody>
                    <a:bodyPr/>
                    <a:lstStyle/>
                    <a:p>
                      <a:pPr algn="r" fontAlgn="b"/>
                      <a:r>
                        <a:rPr lang="th-TH" sz="1000" b="0" i="0" u="none" strike="noStrike">
                          <a:solidFill>
                            <a:srgbClr val="000000"/>
                          </a:solidFill>
                          <a:latin typeface="Tahoma"/>
                        </a:rPr>
                        <a:t>10.8</a:t>
                      </a:r>
                    </a:p>
                  </a:txBody>
                  <a:tcPr marL="0" marR="0" marT="0" marB="0" anchor="b"/>
                </a:tc>
              </a:tr>
              <a:tr h="225501">
                <a:tc>
                  <a:txBody>
                    <a:bodyPr/>
                    <a:lstStyle/>
                    <a:p>
                      <a:pPr algn="ctr" fontAlgn="t"/>
                      <a:r>
                        <a:rPr lang="th-TH" sz="1000" b="0" i="0" u="none" strike="noStrike">
                          <a:solidFill>
                            <a:srgbClr val="333333"/>
                          </a:solidFill>
                          <a:latin typeface="Arial"/>
                        </a:rPr>
                        <a:t>2010</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48</a:t>
                      </a:r>
                    </a:p>
                  </a:txBody>
                  <a:tcPr marL="0" marR="0" marT="0" marB="0"/>
                </a:tc>
                <a:tc>
                  <a:txBody>
                    <a:bodyPr/>
                    <a:lstStyle/>
                    <a:p>
                      <a:pPr algn="r" fontAlgn="b"/>
                      <a:r>
                        <a:rPr lang="th-TH" sz="1000" b="0" i="0" u="none" strike="noStrike">
                          <a:solidFill>
                            <a:srgbClr val="000000"/>
                          </a:solidFill>
                          <a:latin typeface="Tahoma"/>
                        </a:rPr>
                        <a:t>10.2</a:t>
                      </a:r>
                    </a:p>
                  </a:txBody>
                  <a:tcPr marL="0" marR="0" marT="0" marB="0" anchor="b"/>
                </a:tc>
                <a:tc>
                  <a:txBody>
                    <a:bodyPr/>
                    <a:lstStyle/>
                    <a:p>
                      <a:pPr algn="r" fontAlgn="b"/>
                      <a:r>
                        <a:rPr lang="th-TH" sz="1000" b="0" i="0" u="none" strike="noStrike">
                          <a:solidFill>
                            <a:srgbClr val="000000"/>
                          </a:solidFill>
                          <a:latin typeface="Tahoma"/>
                        </a:rPr>
                        <a:t>31.8</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10.2</a:t>
                      </a:r>
                    </a:p>
                  </a:txBody>
                  <a:tcPr marL="0" marR="0" marT="0" marB="0" anchor="b"/>
                </a:tc>
              </a:tr>
              <a:tr h="225501">
                <a:tc>
                  <a:txBody>
                    <a:bodyPr/>
                    <a:lstStyle/>
                    <a:p>
                      <a:pPr algn="ctr" fontAlgn="b"/>
                      <a:r>
                        <a:rPr lang="th-TH" sz="1000" b="0" i="0" u="none" strike="noStrike">
                          <a:solidFill>
                            <a:srgbClr val="000000"/>
                          </a:solidFill>
                          <a:latin typeface="Tahoma"/>
                        </a:rPr>
                        <a:t>2011</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8.9</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dirty="0">
                          <a:solidFill>
                            <a:srgbClr val="000000"/>
                          </a:solidFill>
                          <a:latin typeface="Tahoma"/>
                        </a:rPr>
                        <a:t>8.9</a:t>
                      </a:r>
                    </a:p>
                  </a:txBody>
                  <a:tcPr marL="0" marR="0" marT="0" marB="0" anchor="b"/>
                </a:tc>
              </a:tr>
            </a:tbl>
          </a:graphicData>
        </a:graphic>
      </p:graphicFrame>
      <p:sp>
        <p:nvSpPr>
          <p:cNvPr id="4"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23433623"/>
              </p:ext>
            </p:extLst>
          </p:nvPr>
        </p:nvGraphicFramePr>
        <p:xfrm>
          <a:off x="179512" y="2636912"/>
          <a:ext cx="8424936"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685800" y="188640"/>
            <a:ext cx="7772400" cy="1143000"/>
          </a:xfrm>
        </p:spPr>
        <p:txBody>
          <a:bodyPr/>
          <a:lstStyle/>
          <a:p>
            <a:r>
              <a:rPr lang="en-US" b="1" dirty="0" smtClean="0">
                <a:solidFill>
                  <a:srgbClr val="663300"/>
                </a:solidFill>
                <a:latin typeface="Comic Sans MS" pitchFamily="66" charset="0"/>
              </a:rPr>
              <a:t/>
            </a:r>
            <a:br>
              <a:rPr lang="en-US" b="1" dirty="0" smtClean="0">
                <a:solidFill>
                  <a:srgbClr val="663300"/>
                </a:solidFill>
                <a:latin typeface="Comic Sans MS" pitchFamily="66" charset="0"/>
              </a:rPr>
            </a:br>
            <a:r>
              <a:rPr lang="en-US" sz="3600" b="1" dirty="0" smtClean="0">
                <a:solidFill>
                  <a:srgbClr val="663300"/>
                </a:solidFill>
                <a:latin typeface="Comic Sans MS" pitchFamily="66" charset="0"/>
              </a:rPr>
              <a:t>Maternal mortality rate</a:t>
            </a:r>
            <a:r>
              <a:rPr lang="en-US" b="1" dirty="0" smtClean="0">
                <a:solidFill>
                  <a:srgbClr val="663300"/>
                </a:solidFill>
                <a:latin typeface="Comic Sans MS" pitchFamily="66" charset="0"/>
              </a:rPr>
              <a:t/>
            </a:r>
            <a:br>
              <a:rPr lang="en-US" b="1" dirty="0" smtClean="0">
                <a:solidFill>
                  <a:srgbClr val="663300"/>
                </a:solidFill>
                <a:latin typeface="Comic Sans MS" pitchFamily="66" charset="0"/>
              </a:rPr>
            </a:br>
            <a:endParaRPr lang="th-TH" dirty="0"/>
          </a:p>
        </p:txBody>
      </p:sp>
    </p:spTree>
    <p:extLst>
      <p:ext uri="{BB962C8B-B14F-4D97-AF65-F5344CB8AC3E}">
        <p14:creationId xmlns:p14="http://schemas.microsoft.com/office/powerpoint/2010/main" val="3749514730"/>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14275" t="23437" r="34663" b="37500"/>
          <a:stretch>
            <a:fillRect/>
          </a:stretch>
        </p:blipFill>
        <p:spPr bwMode="auto">
          <a:xfrm>
            <a:off x="179512" y="3212976"/>
            <a:ext cx="7080478" cy="3502172"/>
          </a:xfrm>
          <a:prstGeom prst="rect">
            <a:avLst/>
          </a:prstGeom>
          <a:ln>
            <a:noFill/>
          </a:ln>
          <a:effectLst>
            <a:softEdge rad="112500"/>
          </a:effectLst>
        </p:spPr>
      </p:pic>
      <p:sp>
        <p:nvSpPr>
          <p:cNvPr id="2" name="Title 1"/>
          <p:cNvSpPr>
            <a:spLocks noGrp="1"/>
          </p:cNvSpPr>
          <p:nvPr>
            <p:ph type="title"/>
          </p:nvPr>
        </p:nvSpPr>
        <p:spPr>
          <a:xfrm>
            <a:off x="539552" y="282902"/>
            <a:ext cx="7772400" cy="1143000"/>
          </a:xfrm>
        </p:spPr>
        <p:txBody>
          <a:bodyPr/>
          <a:lstStyle/>
          <a:p>
            <a:r>
              <a:rPr lang="en-US" b="1" dirty="0" smtClean="0">
                <a:solidFill>
                  <a:srgbClr val="663300"/>
                </a:solidFill>
                <a:effectLst>
                  <a:outerShdw blurRad="38100" dist="38100" dir="2700000" algn="tl">
                    <a:srgbClr val="000000">
                      <a:alpha val="43137"/>
                    </a:srgbClr>
                  </a:outerShdw>
                </a:effectLst>
                <a:latin typeface="Comic Sans MS" pitchFamily="66" charset="0"/>
              </a:rPr>
              <a:t>Under-five mortality rate</a:t>
            </a:r>
            <a:br>
              <a:rPr lang="en-US" b="1" dirty="0" smtClean="0">
                <a:solidFill>
                  <a:srgbClr val="663300"/>
                </a:solidFill>
                <a:effectLst>
                  <a:outerShdw blurRad="38100" dist="38100" dir="2700000" algn="tl">
                    <a:srgbClr val="000000">
                      <a:alpha val="43137"/>
                    </a:srgbClr>
                  </a:outerShdw>
                </a:effectLst>
                <a:latin typeface="Comic Sans MS" pitchFamily="66" charset="0"/>
              </a:rPr>
            </a:br>
            <a:endParaRPr lang="th-TH"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48064" y="2132856"/>
            <a:ext cx="4176464" cy="1298424"/>
          </a:xfrm>
        </p:spPr>
        <p:txBody>
          <a:bodyPr/>
          <a:lstStyle/>
          <a:p>
            <a:pPr marL="0" indent="0">
              <a:buNone/>
            </a:pPr>
            <a:r>
              <a:rPr lang="en-US" sz="2400" dirty="0" smtClean="0">
                <a:solidFill>
                  <a:srgbClr val="663300"/>
                </a:solidFill>
                <a:latin typeface="Comic Sans MS" panose="030F0702030302020204" pitchFamily="66" charset="0"/>
              </a:rPr>
              <a:t>Country data</a:t>
            </a:r>
          </a:p>
          <a:p>
            <a:r>
              <a:rPr lang="en-US" sz="2400" dirty="0" smtClean="0">
                <a:solidFill>
                  <a:srgbClr val="663300"/>
                </a:solidFill>
                <a:latin typeface="Comic Sans MS" panose="030F0702030302020204" pitchFamily="66" charset="0"/>
              </a:rPr>
              <a:t>Indirect method</a:t>
            </a:r>
          </a:p>
          <a:p>
            <a:r>
              <a:rPr lang="en-US" sz="2400" dirty="0" smtClean="0">
                <a:solidFill>
                  <a:srgbClr val="663300"/>
                </a:solidFill>
                <a:latin typeface="Comic Sans MS" panose="030F0702030302020204" pitchFamily="66" charset="0"/>
              </a:rPr>
              <a:t>Ministry of Public health</a:t>
            </a:r>
          </a:p>
          <a:p>
            <a:endParaRPr lang="en-US" sz="2400" dirty="0" smtClean="0">
              <a:solidFill>
                <a:srgbClr val="663300"/>
              </a:solidFill>
              <a:latin typeface="Comic Sans MS" panose="030F0702030302020204" pitchFamily="66" charset="0"/>
            </a:endParaRPr>
          </a:p>
          <a:p>
            <a:r>
              <a:rPr lang="en-US" sz="2400" dirty="0" smtClean="0">
                <a:solidFill>
                  <a:srgbClr val="663300"/>
                </a:solidFill>
                <a:latin typeface="Comic Sans MS" panose="030F0702030302020204" pitchFamily="66" charset="0"/>
              </a:rPr>
              <a:t>From </a:t>
            </a:r>
            <a:r>
              <a:rPr lang="en-US" sz="2400" dirty="0" err="1" smtClean="0">
                <a:solidFill>
                  <a:srgbClr val="663300"/>
                </a:solidFill>
                <a:latin typeface="Comic Sans MS" panose="030F0702030302020204" pitchFamily="66" charset="0"/>
              </a:rPr>
              <a:t>DevInfo</a:t>
            </a:r>
            <a:r>
              <a:rPr lang="en-US" sz="2400" dirty="0" smtClean="0">
                <a:solidFill>
                  <a:srgbClr val="663300"/>
                </a:solidFill>
                <a:latin typeface="Comic Sans MS" panose="030F0702030302020204" pitchFamily="66" charset="0"/>
              </a:rPr>
              <a:t> database </a:t>
            </a:r>
            <a:endParaRPr lang="th-TH" sz="2400" dirty="0">
              <a:solidFill>
                <a:srgbClr val="663300"/>
              </a:solidFill>
              <a:latin typeface="Comic Sans MS" panose="030F0702030302020204" pitchFamily="66" charset="0"/>
            </a:endParaRPr>
          </a:p>
        </p:txBody>
      </p:sp>
      <p:sp>
        <p:nvSpPr>
          <p:cNvPr id="4"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
        <p:nvSpPr>
          <p:cNvPr id="7" name="TextBox 6"/>
          <p:cNvSpPr txBox="1"/>
          <p:nvPr/>
        </p:nvSpPr>
        <p:spPr>
          <a:xfrm>
            <a:off x="179512" y="1221720"/>
            <a:ext cx="3888432" cy="1631216"/>
          </a:xfrm>
          <a:prstGeom prst="rect">
            <a:avLst/>
          </a:prstGeom>
          <a:noFill/>
        </p:spPr>
        <p:txBody>
          <a:bodyPr wrap="square" rtlCol="0">
            <a:spAutoFit/>
          </a:bodyPr>
          <a:lstStyle/>
          <a:p>
            <a:r>
              <a:rPr lang="en-US" sz="2000" dirty="0" smtClean="0">
                <a:solidFill>
                  <a:srgbClr val="C00000"/>
                </a:solidFill>
                <a:latin typeface="Comic Sans MS" panose="030F0702030302020204" pitchFamily="66" charset="0"/>
              </a:rPr>
              <a:t>The probability of a child born in a specified year dying before reaching the age of 5 if subject to current age-specified mortality rate </a:t>
            </a:r>
            <a:endParaRPr lang="th-TH" sz="2000" dirty="0">
              <a:solidFill>
                <a:srgbClr val="C00000"/>
              </a:solidFill>
              <a:latin typeface="Comic Sans MS" panose="030F0702030302020204" pitchFamily="66" charset="0"/>
            </a:endParaRPr>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76222872"/>
              </p:ext>
            </p:extLst>
          </p:nvPr>
        </p:nvGraphicFramePr>
        <p:xfrm>
          <a:off x="571472" y="1071547"/>
          <a:ext cx="7572429" cy="5429280"/>
        </p:xfrm>
        <a:graphic>
          <a:graphicData uri="http://schemas.openxmlformats.org/drawingml/2006/table">
            <a:tbl>
              <a:tblPr firstRow="1" bandRow="1">
                <a:tableStyleId>{5C22544A-7EE6-4342-B048-85BDC9FD1C3A}</a:tableStyleId>
              </a:tblPr>
              <a:tblGrid>
                <a:gridCol w="1308812"/>
                <a:gridCol w="1121842"/>
                <a:gridCol w="1121842"/>
                <a:gridCol w="1402302"/>
                <a:gridCol w="1495789"/>
                <a:gridCol w="1121842"/>
              </a:tblGrid>
              <a:tr h="439085">
                <a:tc>
                  <a:txBody>
                    <a:bodyPr/>
                    <a:lstStyle/>
                    <a:p>
                      <a:pPr algn="ctr" fontAlgn="ctr"/>
                      <a:r>
                        <a:rPr lang="en-US" sz="1000" b="1" i="0" u="none" strike="noStrike" dirty="0">
                          <a:solidFill>
                            <a:srgbClr val="333333"/>
                          </a:solidFill>
                          <a:latin typeface="Arial"/>
                        </a:rPr>
                        <a:t>Year </a:t>
                      </a:r>
                    </a:p>
                  </a:txBody>
                  <a:tcPr marL="0" marR="0" marT="0" marB="0" anchor="ctr"/>
                </a:tc>
                <a:tc>
                  <a:txBody>
                    <a:bodyPr/>
                    <a:lstStyle/>
                    <a:p>
                      <a:pPr algn="ctr" fontAlgn="ctr"/>
                      <a:r>
                        <a:rPr lang="en-US" sz="1000" b="1" i="0" u="none" strike="noStrike">
                          <a:solidFill>
                            <a:srgbClr val="333333"/>
                          </a:solidFill>
                          <a:latin typeface="Arial"/>
                        </a:rPr>
                        <a:t>Country Data</a:t>
                      </a:r>
                    </a:p>
                  </a:txBody>
                  <a:tcPr marL="0" marR="0" marT="0" marB="0" anchor="ctr"/>
                </a:tc>
                <a:tc>
                  <a:txBody>
                    <a:bodyPr/>
                    <a:lstStyle/>
                    <a:p>
                      <a:pPr algn="ctr" fontAlgn="ctr"/>
                      <a:r>
                        <a:rPr lang="en-US" sz="1000" b="1" i="0" u="none" strike="noStrike">
                          <a:solidFill>
                            <a:srgbClr val="333333"/>
                          </a:solidFill>
                          <a:latin typeface="Arial"/>
                        </a:rPr>
                        <a:t>MDG_UN</a:t>
                      </a:r>
                    </a:p>
                  </a:txBody>
                  <a:tcPr marL="0" marR="0" marT="0" marB="0" anchor="ctr"/>
                </a:tc>
                <a:tc>
                  <a:txBody>
                    <a:bodyPr/>
                    <a:lstStyle/>
                    <a:p>
                      <a:pPr algn="ctr" fontAlgn="ctr"/>
                      <a:r>
                        <a:rPr lang="en-US" sz="1000" b="1" i="0" u="none" strike="noStrike" dirty="0">
                          <a:solidFill>
                            <a:srgbClr val="333333"/>
                          </a:solidFill>
                          <a:latin typeface="Arial"/>
                        </a:rPr>
                        <a:t>MDG_ </a:t>
                      </a:r>
                      <a:r>
                        <a:rPr lang="en-US" sz="1000" b="1" i="0" u="none" strike="noStrike" dirty="0" smtClean="0">
                          <a:solidFill>
                            <a:srgbClr val="333333"/>
                          </a:solidFill>
                          <a:latin typeface="Arial"/>
                        </a:rPr>
                        <a:t>NESDB</a:t>
                      </a:r>
                      <a:endParaRPr lang="en-US" sz="1000" b="1" i="0" u="none" strike="noStrike" dirty="0">
                        <a:solidFill>
                          <a:srgbClr val="333333"/>
                        </a:solidFill>
                        <a:latin typeface="Arial"/>
                      </a:endParaRPr>
                    </a:p>
                  </a:txBody>
                  <a:tcPr marL="0" marR="0" marT="0" marB="0" anchor="ctr"/>
                </a:tc>
                <a:tc>
                  <a:txBody>
                    <a:bodyPr/>
                    <a:lstStyle/>
                    <a:p>
                      <a:pPr algn="ctr" fontAlgn="ctr"/>
                      <a:r>
                        <a:rPr lang="en-US" sz="1000" b="1" i="0" u="none" strike="noStrike">
                          <a:solidFill>
                            <a:srgbClr val="000000"/>
                          </a:solidFill>
                          <a:latin typeface="Arial"/>
                        </a:rPr>
                        <a:t>MGD_Report (Health)</a:t>
                      </a:r>
                    </a:p>
                  </a:txBody>
                  <a:tcPr marL="0" marR="0" marT="0" marB="0" anchor="ctr"/>
                </a:tc>
                <a:tc>
                  <a:txBody>
                    <a:bodyPr/>
                    <a:lstStyle/>
                    <a:p>
                      <a:pPr algn="ctr" fontAlgn="ctr"/>
                      <a:r>
                        <a:rPr lang="en-US" sz="1000" b="1" i="0" u="none" strike="noStrike">
                          <a:solidFill>
                            <a:srgbClr val="000000"/>
                          </a:solidFill>
                          <a:latin typeface="Arial"/>
                        </a:rPr>
                        <a:t>website Health Stat. </a:t>
                      </a:r>
                    </a:p>
                  </a:txBody>
                  <a:tcPr marL="0" marR="0" marT="0" marB="0" anchor="ctr"/>
                </a:tc>
              </a:tr>
              <a:tr h="216965">
                <a:tc>
                  <a:txBody>
                    <a:bodyPr/>
                    <a:lstStyle/>
                    <a:p>
                      <a:pPr algn="ctr" fontAlgn="t"/>
                      <a:r>
                        <a:rPr lang="th-TH" sz="1000" b="0" i="0" u="none" strike="noStrike">
                          <a:solidFill>
                            <a:srgbClr val="333333"/>
                          </a:solidFill>
                          <a:latin typeface="Arial"/>
                        </a:rPr>
                        <a:t>1990</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38.2</a:t>
                      </a:r>
                    </a:p>
                  </a:txBody>
                  <a:tcPr marL="0" marR="0" marT="0" marB="0"/>
                </a:tc>
                <a:tc>
                  <a:txBody>
                    <a:bodyPr/>
                    <a:lstStyle/>
                    <a:p>
                      <a:pPr algn="r" fontAlgn="b"/>
                      <a:r>
                        <a:rPr lang="th-TH" sz="1000" b="0" i="0" u="none" strike="noStrike">
                          <a:solidFill>
                            <a:srgbClr val="000000"/>
                          </a:solidFill>
                          <a:latin typeface="Tahoma"/>
                        </a:rPr>
                        <a:t>12.8</a:t>
                      </a:r>
                    </a:p>
                  </a:txBody>
                  <a:tcPr marL="0" marR="0" marT="0" marB="0" anchor="b"/>
                </a:tc>
                <a:tc>
                  <a:txBody>
                    <a:bodyPr/>
                    <a:lstStyle/>
                    <a:p>
                      <a:pPr algn="r" fontAlgn="b"/>
                      <a:r>
                        <a:rPr lang="th-TH" sz="1000" b="0" i="0" u="none" strike="noStrike">
                          <a:solidFill>
                            <a:srgbClr val="000000"/>
                          </a:solidFill>
                          <a:latin typeface="Tahoma"/>
                        </a:rPr>
                        <a:t>12.8</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1991</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36.1</a:t>
                      </a:r>
                    </a:p>
                  </a:txBody>
                  <a:tcPr marL="0" marR="0" marT="0" marB="0"/>
                </a:tc>
                <a:tc>
                  <a:txBody>
                    <a:bodyPr/>
                    <a:lstStyle/>
                    <a:p>
                      <a:pPr algn="r" fontAlgn="b"/>
                      <a:r>
                        <a:rPr lang="th-TH" sz="1000" b="0" i="0" u="none" strike="noStrike">
                          <a:solidFill>
                            <a:srgbClr val="000000"/>
                          </a:solidFill>
                          <a:latin typeface="Tahoma"/>
                        </a:rPr>
                        <a:t>12.8</a:t>
                      </a:r>
                    </a:p>
                  </a:txBody>
                  <a:tcPr marL="0" marR="0" marT="0" marB="0" anchor="b"/>
                </a:tc>
                <a:tc>
                  <a:txBody>
                    <a:bodyPr/>
                    <a:lstStyle/>
                    <a:p>
                      <a:pPr algn="r" fontAlgn="b"/>
                      <a:r>
                        <a:rPr lang="th-TH" sz="1000" b="0" i="0" u="none" strike="noStrike">
                          <a:solidFill>
                            <a:srgbClr val="FF0000"/>
                          </a:solidFill>
                          <a:latin typeface="Tahoma"/>
                        </a:rPr>
                        <a:t>12.8</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1992</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dirty="0">
                          <a:solidFill>
                            <a:srgbClr val="333333"/>
                          </a:solidFill>
                          <a:latin typeface="Arial"/>
                        </a:rPr>
                        <a:t>34.1</a:t>
                      </a:r>
                    </a:p>
                  </a:txBody>
                  <a:tcPr marL="0" marR="0" marT="0" marB="0"/>
                </a:tc>
                <a:tc>
                  <a:txBody>
                    <a:bodyPr/>
                    <a:lstStyle/>
                    <a:p>
                      <a:pPr algn="r" fontAlgn="b"/>
                      <a:r>
                        <a:rPr lang="th-TH" sz="1000" b="0" i="0" u="none" strike="noStrike">
                          <a:solidFill>
                            <a:srgbClr val="000000"/>
                          </a:solidFill>
                          <a:latin typeface="Tahoma"/>
                        </a:rPr>
                        <a:t>11.7</a:t>
                      </a:r>
                    </a:p>
                  </a:txBody>
                  <a:tcPr marL="0" marR="0" marT="0" marB="0" anchor="b"/>
                </a:tc>
                <a:tc>
                  <a:txBody>
                    <a:bodyPr/>
                    <a:lstStyle/>
                    <a:p>
                      <a:pPr algn="r" fontAlgn="b"/>
                      <a:r>
                        <a:rPr lang="th-TH" sz="1000" b="0" i="0" u="none" strike="noStrike">
                          <a:solidFill>
                            <a:srgbClr val="FF0000"/>
                          </a:solidFill>
                          <a:latin typeface="Tahoma"/>
                        </a:rPr>
                        <a:t>11.7</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1993</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32.4</a:t>
                      </a:r>
                    </a:p>
                  </a:txBody>
                  <a:tcPr marL="0" marR="0" marT="0" marB="0"/>
                </a:tc>
                <a:tc>
                  <a:txBody>
                    <a:bodyPr/>
                    <a:lstStyle/>
                    <a:p>
                      <a:pPr algn="r" fontAlgn="b"/>
                      <a:r>
                        <a:rPr lang="th-TH" sz="1000" b="0" i="0" u="none" strike="noStrike">
                          <a:solidFill>
                            <a:srgbClr val="000000"/>
                          </a:solidFill>
                          <a:latin typeface="Tahoma"/>
                        </a:rPr>
                        <a:t>11.6</a:t>
                      </a:r>
                    </a:p>
                  </a:txBody>
                  <a:tcPr marL="0" marR="0" marT="0" marB="0" anchor="b"/>
                </a:tc>
                <a:tc>
                  <a:txBody>
                    <a:bodyPr/>
                    <a:lstStyle/>
                    <a:p>
                      <a:pPr algn="r" fontAlgn="b"/>
                      <a:r>
                        <a:rPr lang="th-TH" sz="1000" b="0" i="0" u="none" strike="noStrike">
                          <a:solidFill>
                            <a:srgbClr val="FF0000"/>
                          </a:solidFill>
                          <a:latin typeface="Tahoma"/>
                        </a:rPr>
                        <a:t>11.6</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1994</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30.7</a:t>
                      </a:r>
                    </a:p>
                  </a:txBody>
                  <a:tcPr marL="0" marR="0" marT="0" marB="0"/>
                </a:tc>
                <a:tc>
                  <a:txBody>
                    <a:bodyPr/>
                    <a:lstStyle/>
                    <a:p>
                      <a:pPr algn="r" fontAlgn="b"/>
                      <a:r>
                        <a:rPr lang="th-TH" sz="1000" b="0" i="0" u="none" strike="noStrike">
                          <a:solidFill>
                            <a:srgbClr val="000000"/>
                          </a:solidFill>
                          <a:latin typeface="Tahoma"/>
                        </a:rPr>
                        <a:t>11.4</a:t>
                      </a:r>
                    </a:p>
                  </a:txBody>
                  <a:tcPr marL="0" marR="0" marT="0" marB="0" anchor="b"/>
                </a:tc>
                <a:tc>
                  <a:txBody>
                    <a:bodyPr/>
                    <a:lstStyle/>
                    <a:p>
                      <a:pPr algn="r" fontAlgn="b"/>
                      <a:r>
                        <a:rPr lang="th-TH" sz="1000" b="0" i="0" u="none" strike="noStrike">
                          <a:solidFill>
                            <a:srgbClr val="FF0000"/>
                          </a:solidFill>
                          <a:latin typeface="Tahoma"/>
                        </a:rPr>
                        <a:t>11.4</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1995</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29.1</a:t>
                      </a:r>
                    </a:p>
                  </a:txBody>
                  <a:tcPr marL="0" marR="0" marT="0" marB="0"/>
                </a:tc>
                <a:tc>
                  <a:txBody>
                    <a:bodyPr/>
                    <a:lstStyle/>
                    <a:p>
                      <a:pPr algn="r" fontAlgn="b"/>
                      <a:r>
                        <a:rPr lang="th-TH" sz="1000" b="0" i="0" u="none" strike="noStrike">
                          <a:solidFill>
                            <a:srgbClr val="000000"/>
                          </a:solidFill>
                          <a:latin typeface="Tahoma"/>
                        </a:rPr>
                        <a:t>11.6</a:t>
                      </a:r>
                    </a:p>
                  </a:txBody>
                  <a:tcPr marL="0" marR="0" marT="0" marB="0" anchor="b"/>
                </a:tc>
                <a:tc>
                  <a:txBody>
                    <a:bodyPr/>
                    <a:lstStyle/>
                    <a:p>
                      <a:pPr algn="r" fontAlgn="b"/>
                      <a:r>
                        <a:rPr lang="th-TH" sz="1000" b="0" i="0" u="none" strike="noStrike">
                          <a:solidFill>
                            <a:srgbClr val="000000"/>
                          </a:solidFill>
                          <a:latin typeface="Tahoma"/>
                        </a:rPr>
                        <a:t>11.6</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1996</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27.7</a:t>
                      </a:r>
                    </a:p>
                  </a:txBody>
                  <a:tcPr marL="0" marR="0" marT="0" marB="0"/>
                </a:tc>
                <a:tc>
                  <a:txBody>
                    <a:bodyPr/>
                    <a:lstStyle/>
                    <a:p>
                      <a:pPr algn="r" fontAlgn="b"/>
                      <a:r>
                        <a:rPr lang="th-TH" sz="1000" b="0" i="0" u="none" strike="noStrike">
                          <a:solidFill>
                            <a:srgbClr val="000000"/>
                          </a:solidFill>
                          <a:latin typeface="Tahoma"/>
                        </a:rPr>
                        <a:t>10.5</a:t>
                      </a:r>
                    </a:p>
                  </a:txBody>
                  <a:tcPr marL="0" marR="0" marT="0" marB="0" anchor="b"/>
                </a:tc>
                <a:tc>
                  <a:txBody>
                    <a:bodyPr/>
                    <a:lstStyle/>
                    <a:p>
                      <a:pPr algn="r" fontAlgn="b"/>
                      <a:r>
                        <a:rPr lang="th-TH" sz="1000" b="0" i="0" u="none" strike="noStrike">
                          <a:solidFill>
                            <a:srgbClr val="FF0000"/>
                          </a:solidFill>
                          <a:latin typeface="Tahoma"/>
                        </a:rPr>
                        <a:t>10.5</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1997</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26.3</a:t>
                      </a:r>
                    </a:p>
                  </a:txBody>
                  <a:tcPr marL="0" marR="0" marT="0" marB="0"/>
                </a:tc>
                <a:tc>
                  <a:txBody>
                    <a:bodyPr/>
                    <a:lstStyle/>
                    <a:p>
                      <a:pPr algn="r" fontAlgn="b"/>
                      <a:r>
                        <a:rPr lang="th-TH" sz="1000" b="0" i="0" u="none" strike="noStrike">
                          <a:solidFill>
                            <a:srgbClr val="000000"/>
                          </a:solidFill>
                          <a:latin typeface="Tahoma"/>
                        </a:rPr>
                        <a:t>9.1</a:t>
                      </a:r>
                    </a:p>
                  </a:txBody>
                  <a:tcPr marL="0" marR="0" marT="0" marB="0" anchor="b"/>
                </a:tc>
                <a:tc>
                  <a:txBody>
                    <a:bodyPr/>
                    <a:lstStyle/>
                    <a:p>
                      <a:pPr algn="r" fontAlgn="b"/>
                      <a:r>
                        <a:rPr lang="th-TH" sz="1000" b="0" i="0" u="none" strike="noStrike">
                          <a:solidFill>
                            <a:srgbClr val="FF0000"/>
                          </a:solidFill>
                          <a:latin typeface="Tahoma"/>
                        </a:rPr>
                        <a:t>9.1</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1998</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dirty="0" smtClean="0">
                          <a:solidFill>
                            <a:srgbClr val="333333"/>
                          </a:solidFill>
                          <a:latin typeface="Arial"/>
                        </a:rPr>
                        <a:t>25.0</a:t>
                      </a:r>
                      <a:endParaRPr lang="th-TH" sz="1000" b="0" i="0" u="none" strike="noStrike" dirty="0">
                        <a:solidFill>
                          <a:srgbClr val="333333"/>
                        </a:solidFill>
                        <a:latin typeface="Arial"/>
                      </a:endParaRPr>
                    </a:p>
                  </a:txBody>
                  <a:tcPr marL="0" marR="0" marT="0" marB="0"/>
                </a:tc>
                <a:tc>
                  <a:txBody>
                    <a:bodyPr/>
                    <a:lstStyle/>
                    <a:p>
                      <a:pPr algn="r" fontAlgn="b"/>
                      <a:r>
                        <a:rPr lang="th-TH" sz="1000" b="0" i="0" u="none" strike="noStrike">
                          <a:solidFill>
                            <a:srgbClr val="000000"/>
                          </a:solidFill>
                          <a:latin typeface="Tahoma"/>
                        </a:rPr>
                        <a:t>16.9</a:t>
                      </a:r>
                    </a:p>
                  </a:txBody>
                  <a:tcPr marL="0" marR="0" marT="0" marB="0" anchor="b"/>
                </a:tc>
                <a:tc>
                  <a:txBody>
                    <a:bodyPr/>
                    <a:lstStyle/>
                    <a:p>
                      <a:pPr algn="r" fontAlgn="b"/>
                      <a:r>
                        <a:rPr lang="th-TH" sz="1000" b="0" i="0" u="none" strike="noStrike">
                          <a:solidFill>
                            <a:srgbClr val="FF0000"/>
                          </a:solidFill>
                          <a:latin typeface="Tahoma"/>
                        </a:rPr>
                        <a:t>16.9</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1999</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dirty="0">
                          <a:solidFill>
                            <a:srgbClr val="333333"/>
                          </a:solidFill>
                          <a:latin typeface="Arial"/>
                        </a:rPr>
                        <a:t>23.8</a:t>
                      </a:r>
                    </a:p>
                  </a:txBody>
                  <a:tcPr marL="0" marR="0" marT="0" marB="0"/>
                </a:tc>
                <a:tc>
                  <a:txBody>
                    <a:bodyPr/>
                    <a:lstStyle/>
                    <a:p>
                      <a:pPr algn="r" fontAlgn="b"/>
                      <a:r>
                        <a:rPr lang="th-TH" sz="1000" b="0" i="0" u="none" strike="noStrike">
                          <a:solidFill>
                            <a:srgbClr val="000000"/>
                          </a:solidFill>
                          <a:latin typeface="Tahoma"/>
                        </a:rPr>
                        <a:t>14.5</a:t>
                      </a:r>
                    </a:p>
                  </a:txBody>
                  <a:tcPr marL="0" marR="0" marT="0" marB="0" anchor="b"/>
                </a:tc>
                <a:tc>
                  <a:txBody>
                    <a:bodyPr/>
                    <a:lstStyle/>
                    <a:p>
                      <a:pPr algn="r" fontAlgn="b"/>
                      <a:r>
                        <a:rPr lang="th-TH" sz="1000" b="0" i="0" u="none" strike="noStrike">
                          <a:solidFill>
                            <a:srgbClr val="FF0000"/>
                          </a:solidFill>
                          <a:latin typeface="Tahoma"/>
                        </a:rPr>
                        <a:t>14.5</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2000</a:t>
                      </a:r>
                    </a:p>
                  </a:txBody>
                  <a:tcPr marL="0" marR="0" marT="0" marB="0"/>
                </a:tc>
                <a:tc>
                  <a:txBody>
                    <a:bodyPr/>
                    <a:lstStyle/>
                    <a:p>
                      <a:pPr algn="r" fontAlgn="t"/>
                      <a:r>
                        <a:rPr lang="th-TH" sz="1000" b="0" i="0" u="none" strike="noStrike">
                          <a:solidFill>
                            <a:srgbClr val="333333"/>
                          </a:solidFill>
                          <a:latin typeface="Arial"/>
                        </a:rPr>
                        <a:t>43.2</a:t>
                      </a:r>
                    </a:p>
                  </a:txBody>
                  <a:tcPr marL="0" marR="0" marT="0" marB="0"/>
                </a:tc>
                <a:tc>
                  <a:txBody>
                    <a:bodyPr/>
                    <a:lstStyle/>
                    <a:p>
                      <a:pPr algn="r" fontAlgn="t"/>
                      <a:r>
                        <a:rPr lang="th-TH" sz="1000" b="0" i="0" u="none" strike="noStrike" dirty="0">
                          <a:solidFill>
                            <a:srgbClr val="333333"/>
                          </a:solidFill>
                          <a:latin typeface="Arial"/>
                        </a:rPr>
                        <a:t>22.6</a:t>
                      </a:r>
                    </a:p>
                  </a:txBody>
                  <a:tcPr marL="0" marR="0" marT="0" marB="0"/>
                </a:tc>
                <a:tc>
                  <a:txBody>
                    <a:bodyPr/>
                    <a:lstStyle/>
                    <a:p>
                      <a:pPr algn="r" fontAlgn="b"/>
                      <a:r>
                        <a:rPr lang="th-TH" sz="1000" b="0" i="0" u="none" strike="noStrike">
                          <a:solidFill>
                            <a:srgbClr val="000000"/>
                          </a:solidFill>
                          <a:latin typeface="Tahoma"/>
                        </a:rPr>
                        <a:t>11.9</a:t>
                      </a:r>
                    </a:p>
                  </a:txBody>
                  <a:tcPr marL="0" marR="0" marT="0" marB="0" anchor="b"/>
                </a:tc>
                <a:tc>
                  <a:txBody>
                    <a:bodyPr/>
                    <a:lstStyle/>
                    <a:p>
                      <a:pPr algn="r" fontAlgn="b"/>
                      <a:r>
                        <a:rPr lang="th-TH" sz="1000" b="0" i="0" u="none" strike="noStrike">
                          <a:solidFill>
                            <a:srgbClr val="000000"/>
                          </a:solidFill>
                          <a:latin typeface="Tahoma"/>
                        </a:rPr>
                        <a:t>11.9</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2001</a:t>
                      </a:r>
                    </a:p>
                  </a:txBody>
                  <a:tcPr marL="0" marR="0" marT="0" marB="0"/>
                </a:tc>
                <a:tc>
                  <a:txBody>
                    <a:bodyPr/>
                    <a:lstStyle/>
                    <a:p>
                      <a:pPr algn="r" fontAlgn="t"/>
                      <a:r>
                        <a:rPr lang="th-TH" sz="1000" b="0" i="0" u="none" strike="noStrike">
                          <a:solidFill>
                            <a:srgbClr val="333333"/>
                          </a:solidFill>
                          <a:latin typeface="Arial"/>
                        </a:rPr>
                        <a:t>44.5</a:t>
                      </a:r>
                    </a:p>
                  </a:txBody>
                  <a:tcPr marL="0" marR="0" marT="0" marB="0"/>
                </a:tc>
                <a:tc>
                  <a:txBody>
                    <a:bodyPr/>
                    <a:lstStyle/>
                    <a:p>
                      <a:pPr algn="r" fontAlgn="t"/>
                      <a:r>
                        <a:rPr lang="th-TH" sz="1000" b="0" i="0" u="none" strike="noStrike" dirty="0">
                          <a:solidFill>
                            <a:srgbClr val="333333"/>
                          </a:solidFill>
                          <a:latin typeface="Arial"/>
                        </a:rPr>
                        <a:t>21.5</a:t>
                      </a:r>
                    </a:p>
                  </a:txBody>
                  <a:tcPr marL="0" marR="0" marT="0" marB="0"/>
                </a:tc>
                <a:tc>
                  <a:txBody>
                    <a:bodyPr/>
                    <a:lstStyle/>
                    <a:p>
                      <a:pPr algn="r" fontAlgn="b"/>
                      <a:r>
                        <a:rPr lang="th-TH" sz="1000" b="0" i="0" u="none" strike="noStrike">
                          <a:solidFill>
                            <a:srgbClr val="000000"/>
                          </a:solidFill>
                          <a:latin typeface="Tahoma"/>
                        </a:rPr>
                        <a:t>12.3</a:t>
                      </a:r>
                    </a:p>
                  </a:txBody>
                  <a:tcPr marL="0" marR="0" marT="0" marB="0" anchor="b"/>
                </a:tc>
                <a:tc>
                  <a:txBody>
                    <a:bodyPr/>
                    <a:lstStyle/>
                    <a:p>
                      <a:pPr algn="r" fontAlgn="b"/>
                      <a:r>
                        <a:rPr lang="th-TH" sz="1000" b="0" i="0" u="none" strike="noStrike">
                          <a:solidFill>
                            <a:srgbClr val="FF0000"/>
                          </a:solidFill>
                          <a:latin typeface="Tahoma"/>
                        </a:rPr>
                        <a:t>12.3</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2002</a:t>
                      </a:r>
                    </a:p>
                  </a:txBody>
                  <a:tcPr marL="0" marR="0" marT="0" marB="0"/>
                </a:tc>
                <a:tc>
                  <a:txBody>
                    <a:bodyPr/>
                    <a:lstStyle/>
                    <a:p>
                      <a:pPr algn="r" fontAlgn="t"/>
                      <a:r>
                        <a:rPr lang="th-TH" sz="1000" b="0" i="0" u="none" strike="noStrike">
                          <a:solidFill>
                            <a:srgbClr val="333333"/>
                          </a:solidFill>
                          <a:latin typeface="Arial"/>
                        </a:rPr>
                        <a:t>44.4</a:t>
                      </a:r>
                    </a:p>
                  </a:txBody>
                  <a:tcPr marL="0" marR="0" marT="0" marB="0"/>
                </a:tc>
                <a:tc>
                  <a:txBody>
                    <a:bodyPr/>
                    <a:lstStyle/>
                    <a:p>
                      <a:pPr algn="r" fontAlgn="t"/>
                      <a:r>
                        <a:rPr lang="th-TH" sz="1000" b="0" i="0" u="none" strike="noStrike" dirty="0">
                          <a:solidFill>
                            <a:srgbClr val="333333"/>
                          </a:solidFill>
                          <a:latin typeface="Arial"/>
                        </a:rPr>
                        <a:t>20.4</a:t>
                      </a:r>
                    </a:p>
                  </a:txBody>
                  <a:tcPr marL="0" marR="0" marT="0" marB="0"/>
                </a:tc>
                <a:tc>
                  <a:txBody>
                    <a:bodyPr/>
                    <a:lstStyle/>
                    <a:p>
                      <a:pPr algn="r" fontAlgn="b"/>
                      <a:r>
                        <a:rPr lang="th-TH" sz="1000" b="0" i="0" u="none" strike="noStrike">
                          <a:solidFill>
                            <a:srgbClr val="000000"/>
                          </a:solidFill>
                          <a:latin typeface="Tahoma"/>
                        </a:rPr>
                        <a:t>11.7</a:t>
                      </a:r>
                    </a:p>
                  </a:txBody>
                  <a:tcPr marL="0" marR="0" marT="0" marB="0" anchor="b"/>
                </a:tc>
                <a:tc>
                  <a:txBody>
                    <a:bodyPr/>
                    <a:lstStyle/>
                    <a:p>
                      <a:pPr algn="r" fontAlgn="b"/>
                      <a:r>
                        <a:rPr lang="th-TH" sz="1000" b="0" i="0" u="none" strike="noStrike">
                          <a:solidFill>
                            <a:srgbClr val="FF0000"/>
                          </a:solidFill>
                          <a:latin typeface="Tahoma"/>
                        </a:rPr>
                        <a:t>11.7</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2003</a:t>
                      </a:r>
                    </a:p>
                  </a:txBody>
                  <a:tcPr marL="0" marR="0" marT="0" marB="0"/>
                </a:tc>
                <a:tc>
                  <a:txBody>
                    <a:bodyPr/>
                    <a:lstStyle/>
                    <a:p>
                      <a:pPr algn="r" fontAlgn="t"/>
                      <a:r>
                        <a:rPr lang="th-TH" sz="1000" b="0" i="0" u="none" strike="noStrike">
                          <a:solidFill>
                            <a:srgbClr val="333333"/>
                          </a:solidFill>
                          <a:latin typeface="Arial"/>
                        </a:rPr>
                        <a:t>44.9</a:t>
                      </a:r>
                    </a:p>
                  </a:txBody>
                  <a:tcPr marL="0" marR="0" marT="0" marB="0"/>
                </a:tc>
                <a:tc>
                  <a:txBody>
                    <a:bodyPr/>
                    <a:lstStyle/>
                    <a:p>
                      <a:pPr algn="r" fontAlgn="t"/>
                      <a:r>
                        <a:rPr lang="th-TH" sz="1000" b="0" i="0" u="none" strike="noStrike" dirty="0">
                          <a:solidFill>
                            <a:srgbClr val="333333"/>
                          </a:solidFill>
                          <a:latin typeface="Arial"/>
                        </a:rPr>
                        <a:t>19.4</a:t>
                      </a:r>
                    </a:p>
                  </a:txBody>
                  <a:tcPr marL="0" marR="0" marT="0" marB="0"/>
                </a:tc>
                <a:tc>
                  <a:txBody>
                    <a:bodyPr/>
                    <a:lstStyle/>
                    <a:p>
                      <a:pPr algn="r" fontAlgn="b"/>
                      <a:r>
                        <a:rPr lang="th-TH" sz="1000" b="0" i="0" u="none" strike="noStrike" dirty="0" smtClean="0">
                          <a:solidFill>
                            <a:srgbClr val="000000"/>
                          </a:solidFill>
                          <a:latin typeface="Tahoma"/>
                        </a:rPr>
                        <a:t>12.0</a:t>
                      </a:r>
                      <a:endParaRPr lang="th-TH" sz="1000" b="0" i="0" u="none" strike="noStrike" dirty="0">
                        <a:solidFill>
                          <a:srgbClr val="000000"/>
                        </a:solidFill>
                        <a:latin typeface="Tahoma"/>
                      </a:endParaRPr>
                    </a:p>
                  </a:txBody>
                  <a:tcPr marL="0" marR="0" marT="0" marB="0" anchor="b"/>
                </a:tc>
                <a:tc>
                  <a:txBody>
                    <a:bodyPr/>
                    <a:lstStyle/>
                    <a:p>
                      <a:pPr algn="r" fontAlgn="b"/>
                      <a:r>
                        <a:rPr lang="th-TH" sz="1000" b="0" i="0" u="none" strike="noStrike" dirty="0" smtClean="0">
                          <a:solidFill>
                            <a:srgbClr val="FF0000"/>
                          </a:solidFill>
                          <a:latin typeface="Tahoma"/>
                        </a:rPr>
                        <a:t>12.0</a:t>
                      </a:r>
                      <a:endParaRPr lang="th-TH" sz="1000" b="0" i="0" u="none" strike="noStrike" dirty="0">
                        <a:solidFill>
                          <a:srgbClr val="FF0000"/>
                        </a:solidFill>
                        <a:latin typeface="Tahoma"/>
                      </a:endParaRP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2004</a:t>
                      </a:r>
                    </a:p>
                  </a:txBody>
                  <a:tcPr marL="0" marR="0" marT="0" marB="0"/>
                </a:tc>
                <a:tc>
                  <a:txBody>
                    <a:bodyPr/>
                    <a:lstStyle/>
                    <a:p>
                      <a:pPr algn="r" fontAlgn="t"/>
                      <a:r>
                        <a:rPr lang="th-TH" sz="1000" b="0" i="0" u="none" strike="noStrike" dirty="0" smtClean="0">
                          <a:solidFill>
                            <a:srgbClr val="333333"/>
                          </a:solidFill>
                          <a:latin typeface="Arial"/>
                        </a:rPr>
                        <a:t>44.0</a:t>
                      </a:r>
                      <a:endParaRPr lang="th-TH" sz="1000" b="0" i="0" u="none" strike="noStrike" dirty="0">
                        <a:solidFill>
                          <a:srgbClr val="333333"/>
                        </a:solidFill>
                        <a:latin typeface="Arial"/>
                      </a:endParaRPr>
                    </a:p>
                  </a:txBody>
                  <a:tcPr marL="0" marR="0" marT="0" marB="0"/>
                </a:tc>
                <a:tc>
                  <a:txBody>
                    <a:bodyPr/>
                    <a:lstStyle/>
                    <a:p>
                      <a:pPr algn="r" fontAlgn="t"/>
                      <a:r>
                        <a:rPr lang="th-TH" sz="1000" b="0" i="0" u="none" strike="noStrike" dirty="0" smtClean="0">
                          <a:solidFill>
                            <a:srgbClr val="333333"/>
                          </a:solidFill>
                          <a:latin typeface="Arial"/>
                        </a:rPr>
                        <a:t>18.5</a:t>
                      </a:r>
                      <a:endParaRPr lang="th-TH" sz="1000" b="0" i="0" u="none" strike="noStrike" dirty="0">
                        <a:solidFill>
                          <a:srgbClr val="333333"/>
                        </a:solidFill>
                        <a:latin typeface="Arial"/>
                      </a:endParaRPr>
                    </a:p>
                  </a:txBody>
                  <a:tcPr marL="0" marR="0" marT="0" marB="0"/>
                </a:tc>
                <a:tc>
                  <a:txBody>
                    <a:bodyPr/>
                    <a:lstStyle/>
                    <a:p>
                      <a:pPr algn="r" fontAlgn="b"/>
                      <a:r>
                        <a:rPr lang="th-TH" sz="1000" b="0" i="0" u="none" strike="noStrike" dirty="0">
                          <a:solidFill>
                            <a:srgbClr val="000000"/>
                          </a:solidFill>
                          <a:latin typeface="Tahoma"/>
                        </a:rPr>
                        <a:t>11.3</a:t>
                      </a:r>
                    </a:p>
                  </a:txBody>
                  <a:tcPr marL="0" marR="0" marT="0" marB="0" anchor="b"/>
                </a:tc>
                <a:tc>
                  <a:txBody>
                    <a:bodyPr/>
                    <a:lstStyle/>
                    <a:p>
                      <a:pPr algn="r" fontAlgn="b"/>
                      <a:r>
                        <a:rPr lang="th-TH" sz="1000" b="0" i="0" u="none" strike="noStrike" dirty="0">
                          <a:solidFill>
                            <a:srgbClr val="FF0000"/>
                          </a:solidFill>
                          <a:latin typeface="Tahoma"/>
                        </a:rPr>
                        <a:t>11.3</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2005</a:t>
                      </a:r>
                    </a:p>
                  </a:txBody>
                  <a:tcPr marL="0" marR="0" marT="0" marB="0"/>
                </a:tc>
                <a:tc>
                  <a:txBody>
                    <a:bodyPr/>
                    <a:lstStyle/>
                    <a:p>
                      <a:pPr algn="r" fontAlgn="t"/>
                      <a:r>
                        <a:rPr lang="th-TH" sz="1000" b="0" i="0" u="none" strike="noStrike">
                          <a:solidFill>
                            <a:srgbClr val="333333"/>
                          </a:solidFill>
                          <a:latin typeface="Arial"/>
                        </a:rPr>
                        <a:t>45.6</a:t>
                      </a:r>
                    </a:p>
                  </a:txBody>
                  <a:tcPr marL="0" marR="0" marT="0" marB="0"/>
                </a:tc>
                <a:tc>
                  <a:txBody>
                    <a:bodyPr/>
                    <a:lstStyle/>
                    <a:p>
                      <a:pPr algn="r" fontAlgn="t"/>
                      <a:r>
                        <a:rPr lang="th-TH" sz="1000" b="0" i="0" u="none" strike="noStrike" dirty="0">
                          <a:solidFill>
                            <a:srgbClr val="333333"/>
                          </a:solidFill>
                          <a:latin typeface="Arial"/>
                        </a:rPr>
                        <a:t>17.6</a:t>
                      </a:r>
                    </a:p>
                  </a:txBody>
                  <a:tcPr marL="0" marR="0" marT="0" marB="0"/>
                </a:tc>
                <a:tc>
                  <a:txBody>
                    <a:bodyPr/>
                    <a:lstStyle/>
                    <a:p>
                      <a:pPr algn="r" fontAlgn="b"/>
                      <a:r>
                        <a:rPr lang="th-TH" sz="1000" b="0" i="0" u="none" strike="noStrike" dirty="0">
                          <a:solidFill>
                            <a:srgbClr val="000000"/>
                          </a:solidFill>
                          <a:latin typeface="Tahoma"/>
                        </a:rPr>
                        <a:t>10.8</a:t>
                      </a:r>
                    </a:p>
                  </a:txBody>
                  <a:tcPr marL="0" marR="0" marT="0" marB="0" anchor="b"/>
                </a:tc>
                <a:tc>
                  <a:txBody>
                    <a:bodyPr/>
                    <a:lstStyle/>
                    <a:p>
                      <a:pPr algn="r" fontAlgn="b"/>
                      <a:r>
                        <a:rPr lang="th-TH" sz="1000" b="0" i="0" u="none" strike="noStrike" dirty="0">
                          <a:solidFill>
                            <a:srgbClr val="000000"/>
                          </a:solidFill>
                          <a:latin typeface="Tahoma"/>
                        </a:rPr>
                        <a:t>10.8</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2006</a:t>
                      </a:r>
                    </a:p>
                  </a:txBody>
                  <a:tcPr marL="0" marR="0" marT="0" marB="0"/>
                </a:tc>
                <a:tc>
                  <a:txBody>
                    <a:bodyPr/>
                    <a:lstStyle/>
                    <a:p>
                      <a:pPr algn="r" fontAlgn="t"/>
                      <a:r>
                        <a:rPr lang="th-TH" sz="1000" b="0" i="0" u="none" strike="noStrike">
                          <a:solidFill>
                            <a:srgbClr val="333333"/>
                          </a:solidFill>
                          <a:latin typeface="Arial"/>
                        </a:rPr>
                        <a:t>45.4</a:t>
                      </a:r>
                    </a:p>
                  </a:txBody>
                  <a:tcPr marL="0" marR="0" marT="0" marB="0"/>
                </a:tc>
                <a:tc>
                  <a:txBody>
                    <a:bodyPr/>
                    <a:lstStyle/>
                    <a:p>
                      <a:pPr algn="r" fontAlgn="t"/>
                      <a:r>
                        <a:rPr lang="th-TH" sz="1000" b="0" i="0" u="none" strike="noStrike" dirty="0">
                          <a:solidFill>
                            <a:srgbClr val="333333"/>
                          </a:solidFill>
                          <a:latin typeface="Arial"/>
                        </a:rPr>
                        <a:t>16.8</a:t>
                      </a:r>
                    </a:p>
                  </a:txBody>
                  <a:tcPr marL="0" marR="0" marT="0" marB="0"/>
                </a:tc>
                <a:tc>
                  <a:txBody>
                    <a:bodyPr/>
                    <a:lstStyle/>
                    <a:p>
                      <a:pPr algn="r" fontAlgn="b"/>
                      <a:r>
                        <a:rPr lang="th-TH" sz="1000" b="0" i="0" u="none" strike="noStrike" dirty="0">
                          <a:solidFill>
                            <a:srgbClr val="000000"/>
                          </a:solidFill>
                          <a:latin typeface="Tahoma"/>
                        </a:rPr>
                        <a:t>10.5</a:t>
                      </a:r>
                    </a:p>
                  </a:txBody>
                  <a:tcPr marL="0" marR="0" marT="0" marB="0" anchor="b"/>
                </a:tc>
                <a:tc>
                  <a:txBody>
                    <a:bodyPr/>
                    <a:lstStyle/>
                    <a:p>
                      <a:pPr algn="r" fontAlgn="b"/>
                      <a:r>
                        <a:rPr lang="th-TH" sz="1000" b="0" i="0" u="none" strike="noStrike" dirty="0">
                          <a:solidFill>
                            <a:srgbClr val="FF0000"/>
                          </a:solidFill>
                          <a:latin typeface="Tahoma"/>
                        </a:rPr>
                        <a:t>10.5</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2007</a:t>
                      </a:r>
                    </a:p>
                  </a:txBody>
                  <a:tcPr marL="0" marR="0" marT="0" marB="0"/>
                </a:tc>
                <a:tc>
                  <a:txBody>
                    <a:bodyPr/>
                    <a:lstStyle/>
                    <a:p>
                      <a:pPr algn="r" fontAlgn="t"/>
                      <a:r>
                        <a:rPr lang="th-TH" sz="1000" b="0" i="0" u="none" strike="noStrike">
                          <a:solidFill>
                            <a:srgbClr val="333333"/>
                          </a:solidFill>
                          <a:latin typeface="Arial"/>
                        </a:rPr>
                        <a:t>45.3</a:t>
                      </a:r>
                    </a:p>
                  </a:txBody>
                  <a:tcPr marL="0" marR="0" marT="0" marB="0"/>
                </a:tc>
                <a:tc>
                  <a:txBody>
                    <a:bodyPr/>
                    <a:lstStyle/>
                    <a:p>
                      <a:pPr algn="r" fontAlgn="t"/>
                      <a:r>
                        <a:rPr lang="th-TH" sz="1000" b="0" i="0" u="none" strike="noStrike" dirty="0" smtClean="0">
                          <a:solidFill>
                            <a:srgbClr val="333333"/>
                          </a:solidFill>
                          <a:latin typeface="Arial"/>
                        </a:rPr>
                        <a:t>16.0</a:t>
                      </a:r>
                      <a:endParaRPr lang="th-TH" sz="1000" b="0" i="0" u="none" strike="noStrike" dirty="0">
                        <a:solidFill>
                          <a:srgbClr val="333333"/>
                        </a:solidFill>
                        <a:latin typeface="Arial"/>
                      </a:endParaRPr>
                    </a:p>
                  </a:txBody>
                  <a:tcPr marL="0" marR="0" marT="0" marB="0"/>
                </a:tc>
                <a:tc>
                  <a:txBody>
                    <a:bodyPr/>
                    <a:lstStyle/>
                    <a:p>
                      <a:pPr algn="r" fontAlgn="b"/>
                      <a:r>
                        <a:rPr lang="th-TH" sz="1000" b="0" i="0" u="none" strike="noStrike" dirty="0" smtClean="0">
                          <a:solidFill>
                            <a:srgbClr val="000000"/>
                          </a:solidFill>
                          <a:latin typeface="Tahoma"/>
                        </a:rPr>
                        <a:t>10.0</a:t>
                      </a:r>
                      <a:endParaRPr lang="th-TH" sz="1000" b="0" i="0" u="none" strike="noStrike" dirty="0">
                        <a:solidFill>
                          <a:srgbClr val="000000"/>
                        </a:solidFill>
                        <a:latin typeface="Tahoma"/>
                      </a:endParaRPr>
                    </a:p>
                  </a:txBody>
                  <a:tcPr marL="0" marR="0" marT="0" marB="0" anchor="b"/>
                </a:tc>
                <a:tc>
                  <a:txBody>
                    <a:bodyPr/>
                    <a:lstStyle/>
                    <a:p>
                      <a:pPr algn="r" fontAlgn="b"/>
                      <a:r>
                        <a:rPr lang="th-TH" sz="1000" b="0" i="0" u="none" strike="noStrike" dirty="0" smtClean="0">
                          <a:solidFill>
                            <a:srgbClr val="FF0000"/>
                          </a:solidFill>
                          <a:latin typeface="Tahoma"/>
                        </a:rPr>
                        <a:t>10.0</a:t>
                      </a:r>
                      <a:endParaRPr lang="th-TH" sz="1000" b="0" i="0" u="none" strike="noStrike" dirty="0">
                        <a:solidFill>
                          <a:srgbClr val="FF0000"/>
                        </a:solidFill>
                        <a:latin typeface="Tahoma"/>
                      </a:endParaRPr>
                    </a:p>
                  </a:txBody>
                  <a:tcPr marL="0" marR="0" marT="0" marB="0" anchor="b"/>
                </a:tc>
                <a:tc>
                  <a:txBody>
                    <a:bodyPr/>
                    <a:lstStyle/>
                    <a:p>
                      <a:pPr algn="r" fontAlgn="b"/>
                      <a:r>
                        <a:rPr lang="th-TH" sz="1000" b="0" i="0" u="none" strike="noStrike">
                          <a:solidFill>
                            <a:srgbClr val="000000"/>
                          </a:solidFill>
                          <a:latin typeface="Tahoma"/>
                        </a:rPr>
                        <a:t>10.25</a:t>
                      </a:r>
                    </a:p>
                  </a:txBody>
                  <a:tcPr marL="0" marR="0" marT="0" marB="0" anchor="b"/>
                </a:tc>
              </a:tr>
              <a:tr h="216965">
                <a:tc>
                  <a:txBody>
                    <a:bodyPr/>
                    <a:lstStyle/>
                    <a:p>
                      <a:pPr algn="ctr" fontAlgn="t"/>
                      <a:r>
                        <a:rPr lang="th-TH" sz="1000" b="0" i="0" u="none" strike="noStrike">
                          <a:solidFill>
                            <a:srgbClr val="333333"/>
                          </a:solidFill>
                          <a:latin typeface="Arial"/>
                        </a:rPr>
                        <a:t>2008</a:t>
                      </a:r>
                    </a:p>
                  </a:txBody>
                  <a:tcPr marL="0" marR="0" marT="0" marB="0"/>
                </a:tc>
                <a:tc>
                  <a:txBody>
                    <a:bodyPr/>
                    <a:lstStyle/>
                    <a:p>
                      <a:pPr algn="r" fontAlgn="t"/>
                      <a:r>
                        <a:rPr lang="th-TH" sz="1000" b="0" i="0" u="none" strike="noStrike">
                          <a:solidFill>
                            <a:srgbClr val="333333"/>
                          </a:solidFill>
                          <a:latin typeface="Arial"/>
                        </a:rPr>
                        <a:t>45.7</a:t>
                      </a:r>
                    </a:p>
                  </a:txBody>
                  <a:tcPr marL="0" marR="0" marT="0" marB="0"/>
                </a:tc>
                <a:tc>
                  <a:txBody>
                    <a:bodyPr/>
                    <a:lstStyle/>
                    <a:p>
                      <a:pPr algn="r" fontAlgn="t"/>
                      <a:r>
                        <a:rPr lang="th-TH" sz="1000" b="0" i="0" u="none" strike="noStrike" dirty="0">
                          <a:solidFill>
                            <a:srgbClr val="333333"/>
                          </a:solidFill>
                          <a:latin typeface="Arial"/>
                        </a:rPr>
                        <a:t>15.3</a:t>
                      </a:r>
                    </a:p>
                  </a:txBody>
                  <a:tcPr marL="0" marR="0" marT="0" marB="0"/>
                </a:tc>
                <a:tc>
                  <a:txBody>
                    <a:bodyPr/>
                    <a:lstStyle/>
                    <a:p>
                      <a:pPr algn="r" fontAlgn="b"/>
                      <a:r>
                        <a:rPr lang="th-TH" sz="1000" b="0" i="0" u="none" strike="noStrike">
                          <a:solidFill>
                            <a:srgbClr val="000000"/>
                          </a:solidFill>
                          <a:latin typeface="Tahoma"/>
                        </a:rPr>
                        <a:t>9.9</a:t>
                      </a:r>
                    </a:p>
                  </a:txBody>
                  <a:tcPr marL="0" marR="0" marT="0" marB="0" anchor="b"/>
                </a:tc>
                <a:tc>
                  <a:txBody>
                    <a:bodyPr/>
                    <a:lstStyle/>
                    <a:p>
                      <a:pPr algn="r" fontAlgn="b"/>
                      <a:r>
                        <a:rPr lang="th-TH" sz="1000" b="0" i="0" u="none" strike="noStrike">
                          <a:solidFill>
                            <a:srgbClr val="000000"/>
                          </a:solidFill>
                          <a:latin typeface="Tahoma"/>
                        </a:rPr>
                        <a:t>9.9</a:t>
                      </a:r>
                    </a:p>
                  </a:txBody>
                  <a:tcPr marL="0" marR="0" marT="0" marB="0" anchor="b"/>
                </a:tc>
                <a:tc>
                  <a:txBody>
                    <a:bodyPr/>
                    <a:lstStyle/>
                    <a:p>
                      <a:pPr algn="r" fontAlgn="b"/>
                      <a:r>
                        <a:rPr lang="th-TH" sz="1000" b="0" i="0" u="none" strike="noStrike">
                          <a:solidFill>
                            <a:srgbClr val="000000"/>
                          </a:solidFill>
                          <a:latin typeface="Tahoma"/>
                        </a:rPr>
                        <a:t>9.94</a:t>
                      </a:r>
                    </a:p>
                  </a:txBody>
                  <a:tcPr marL="0" marR="0" marT="0" marB="0" anchor="b"/>
                </a:tc>
              </a:tr>
              <a:tr h="216965">
                <a:tc>
                  <a:txBody>
                    <a:bodyPr/>
                    <a:lstStyle/>
                    <a:p>
                      <a:pPr algn="ctr" fontAlgn="t"/>
                      <a:r>
                        <a:rPr lang="th-TH" sz="1000" b="0" i="0" u="none" strike="noStrike">
                          <a:solidFill>
                            <a:srgbClr val="333333"/>
                          </a:solidFill>
                          <a:latin typeface="Arial"/>
                        </a:rPr>
                        <a:t>2009</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14.7</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FF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9.77</a:t>
                      </a:r>
                    </a:p>
                  </a:txBody>
                  <a:tcPr marL="0" marR="0" marT="0" marB="0" anchor="b"/>
                </a:tc>
              </a:tr>
              <a:tr h="216965">
                <a:tc>
                  <a:txBody>
                    <a:bodyPr/>
                    <a:lstStyle/>
                    <a:p>
                      <a:pPr algn="ctr" fontAlgn="t"/>
                      <a:r>
                        <a:rPr lang="th-TH" sz="1000" b="0" i="0" u="none" strike="noStrike">
                          <a:solidFill>
                            <a:srgbClr val="333333"/>
                          </a:solidFill>
                          <a:latin typeface="Arial"/>
                        </a:rPr>
                        <a:t>2010</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14.2</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FF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2011</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13.7</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FF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16965">
                <a:tc>
                  <a:txBody>
                    <a:bodyPr/>
                    <a:lstStyle/>
                    <a:p>
                      <a:pPr algn="ctr" fontAlgn="t"/>
                      <a:r>
                        <a:rPr lang="th-TH" sz="1000" b="0" i="0" u="none" strike="noStrike">
                          <a:solidFill>
                            <a:srgbClr val="333333"/>
                          </a:solidFill>
                          <a:latin typeface="Arial"/>
                        </a:rPr>
                        <a:t>2012</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13.2</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9.1</a:t>
                      </a:r>
                    </a:p>
                  </a:txBody>
                  <a:tcPr marL="0" marR="0" marT="0" marB="0" anchor="b"/>
                </a:tc>
                <a:tc>
                  <a:txBody>
                    <a:bodyPr/>
                    <a:lstStyle/>
                    <a:p>
                      <a:pPr algn="l" fontAlgn="b"/>
                      <a:r>
                        <a:rPr lang="th-TH" sz="1000" b="0" i="0" u="none" strike="noStrike" dirty="0">
                          <a:solidFill>
                            <a:srgbClr val="000000"/>
                          </a:solidFill>
                          <a:latin typeface="Tahoma"/>
                        </a:rPr>
                        <a:t> </a:t>
                      </a:r>
                    </a:p>
                  </a:txBody>
                  <a:tcPr marL="0" marR="0" marT="0" marB="0" anchor="b"/>
                </a:tc>
              </a:tr>
            </a:tbl>
          </a:graphicData>
        </a:graphic>
      </p:graphicFrame>
      <p:sp>
        <p:nvSpPr>
          <p:cNvPr id="5" name="Title 1"/>
          <p:cNvSpPr>
            <a:spLocks noGrp="1"/>
          </p:cNvSpPr>
          <p:nvPr>
            <p:ph type="title"/>
          </p:nvPr>
        </p:nvSpPr>
        <p:spPr>
          <a:xfrm>
            <a:off x="685800" y="428604"/>
            <a:ext cx="7772400" cy="819136"/>
          </a:xfrm>
        </p:spPr>
        <p:txBody>
          <a:bodyPr/>
          <a:lstStyle/>
          <a:p>
            <a:r>
              <a:rPr lang="en-US" b="1" dirty="0" smtClean="0">
                <a:solidFill>
                  <a:srgbClr val="663300"/>
                </a:solidFill>
                <a:effectLst>
                  <a:outerShdw blurRad="38100" dist="38100" dir="2700000" algn="tl">
                    <a:srgbClr val="000000">
                      <a:alpha val="43137"/>
                    </a:srgbClr>
                  </a:outerShdw>
                </a:effectLst>
                <a:latin typeface="Comic Sans MS" pitchFamily="66" charset="0"/>
              </a:rPr>
              <a:t>Under-five mortality rate</a:t>
            </a:r>
            <a:br>
              <a:rPr lang="en-US" b="1" dirty="0" smtClean="0">
                <a:solidFill>
                  <a:srgbClr val="663300"/>
                </a:solidFill>
                <a:effectLst>
                  <a:outerShdw blurRad="38100" dist="38100" dir="2700000" algn="tl">
                    <a:srgbClr val="000000">
                      <a:alpha val="43137"/>
                    </a:srgbClr>
                  </a:outerShdw>
                </a:effectLst>
                <a:latin typeface="Comic Sans MS" pitchFamily="66" charset="0"/>
              </a:rPr>
            </a:br>
            <a:endParaRPr lang="th-TH" dirty="0">
              <a:effectLst>
                <a:outerShdw blurRad="38100" dist="38100" dir="2700000" algn="tl">
                  <a:srgbClr val="000000">
                    <a:alpha val="43137"/>
                  </a:srgbClr>
                </a:outerShdw>
              </a:effectLst>
            </a:endParaRPr>
          </a:p>
        </p:txBody>
      </p:sp>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55406929"/>
              </p:ext>
            </p:extLst>
          </p:nvPr>
        </p:nvGraphicFramePr>
        <p:xfrm>
          <a:off x="179512" y="2132856"/>
          <a:ext cx="8496944" cy="454684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p:txBody>
          <a:bodyPr/>
          <a:lstStyle/>
          <a:p>
            <a:r>
              <a:rPr lang="en-US" b="1" dirty="0" smtClean="0">
                <a:solidFill>
                  <a:srgbClr val="663300"/>
                </a:solidFill>
                <a:effectLst>
                  <a:outerShdw blurRad="38100" dist="38100" dir="2700000" algn="tl">
                    <a:srgbClr val="000000">
                      <a:alpha val="43137"/>
                    </a:srgbClr>
                  </a:outerShdw>
                </a:effectLst>
                <a:latin typeface="Comic Sans MS" pitchFamily="66" charset="0"/>
              </a:rPr>
              <a:t>Under-five mortality rate</a:t>
            </a:r>
            <a:br>
              <a:rPr lang="en-US" b="1" dirty="0" smtClean="0">
                <a:solidFill>
                  <a:srgbClr val="663300"/>
                </a:solidFill>
                <a:effectLst>
                  <a:outerShdw blurRad="38100" dist="38100" dir="2700000" algn="tl">
                    <a:srgbClr val="000000">
                      <a:alpha val="43137"/>
                    </a:srgbClr>
                  </a:outerShdw>
                </a:effectLst>
                <a:latin typeface="Comic Sans MS" pitchFamily="66" charset="0"/>
              </a:rPr>
            </a:br>
            <a:endParaRPr lang="th-T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3220682"/>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3300"/>
                </a:solidFill>
                <a:latin typeface="Comic Sans MS" pitchFamily="66" charset="0"/>
              </a:rPr>
              <a:t>Tuberculosis death rate</a:t>
            </a:r>
            <a:br>
              <a:rPr lang="en-US" b="1" dirty="0" smtClean="0">
                <a:solidFill>
                  <a:srgbClr val="663300"/>
                </a:solidFill>
                <a:latin typeface="Comic Sans MS" pitchFamily="66" charset="0"/>
              </a:rPr>
            </a:br>
            <a:endParaRPr lang="th-TH" dirty="0"/>
          </a:p>
        </p:txBody>
      </p:sp>
      <p:pic>
        <p:nvPicPr>
          <p:cNvPr id="1026" name="Picture 2"/>
          <p:cNvPicPr>
            <a:picLocks noChangeAspect="1" noChangeArrowheads="1"/>
          </p:cNvPicPr>
          <p:nvPr/>
        </p:nvPicPr>
        <p:blipFill>
          <a:blip r:embed="rId3" cstate="print"/>
          <a:srcRect l="14275" t="24414" r="36859" b="36523"/>
          <a:stretch>
            <a:fillRect/>
          </a:stretch>
        </p:blipFill>
        <p:spPr bwMode="auto">
          <a:xfrm>
            <a:off x="214282" y="2786058"/>
            <a:ext cx="7286676" cy="3643338"/>
          </a:xfrm>
          <a:prstGeom prst="rect">
            <a:avLst/>
          </a:prstGeom>
          <a:ln>
            <a:noFill/>
          </a:ln>
          <a:effectLst>
            <a:softEdge rad="112500"/>
          </a:effectLst>
        </p:spPr>
      </p:pic>
      <p:sp>
        <p:nvSpPr>
          <p:cNvPr id="4"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
        <p:nvSpPr>
          <p:cNvPr id="3" name="TextBox 2"/>
          <p:cNvSpPr txBox="1"/>
          <p:nvPr/>
        </p:nvSpPr>
        <p:spPr>
          <a:xfrm>
            <a:off x="214282" y="1585729"/>
            <a:ext cx="4104456" cy="1200329"/>
          </a:xfrm>
          <a:prstGeom prst="rect">
            <a:avLst/>
          </a:prstGeom>
          <a:noFill/>
        </p:spPr>
        <p:txBody>
          <a:bodyPr wrap="square" rtlCol="0">
            <a:spAutoFit/>
          </a:bodyPr>
          <a:lstStyle/>
          <a:p>
            <a:r>
              <a:rPr lang="en-US" dirty="0" smtClean="0">
                <a:solidFill>
                  <a:srgbClr val="C00000"/>
                </a:solidFill>
                <a:latin typeface="Comic Sans MS" panose="030F0702030302020204" pitchFamily="66" charset="0"/>
              </a:rPr>
              <a:t>Estimated number of deaths due to tuberculosis (TB) in a given time period</a:t>
            </a:r>
            <a:endParaRPr lang="th-TH" dirty="0">
              <a:solidFill>
                <a:srgbClr val="C00000"/>
              </a:solidFill>
              <a:latin typeface="Comic Sans MS" panose="030F0702030302020204" pitchFamily="66" charset="0"/>
            </a:endParaRPr>
          </a:p>
        </p:txBody>
      </p:sp>
      <p:sp>
        <p:nvSpPr>
          <p:cNvPr id="5" name="TextBox 4"/>
          <p:cNvSpPr txBox="1"/>
          <p:nvPr/>
        </p:nvSpPr>
        <p:spPr>
          <a:xfrm>
            <a:off x="6132806" y="2785183"/>
            <a:ext cx="2736304" cy="1569660"/>
          </a:xfrm>
          <a:prstGeom prst="rect">
            <a:avLst/>
          </a:prstGeom>
          <a:noFill/>
        </p:spPr>
        <p:txBody>
          <a:bodyPr wrap="square" rtlCol="0">
            <a:spAutoFit/>
          </a:bodyPr>
          <a:lstStyle/>
          <a:p>
            <a:r>
              <a:rPr lang="en-US" dirty="0" smtClean="0">
                <a:solidFill>
                  <a:srgbClr val="996633"/>
                </a:solidFill>
                <a:latin typeface="Comic Sans MS" panose="030F0702030302020204" pitchFamily="66" charset="0"/>
                <a:cs typeface="Shonar Bangla" panose="020B0502040204020203" pitchFamily="34" charset="0"/>
              </a:rPr>
              <a:t>From the report of National TB </a:t>
            </a:r>
            <a:r>
              <a:rPr lang="en-US" dirty="0" smtClean="0">
                <a:solidFill>
                  <a:srgbClr val="996633"/>
                </a:solidFill>
                <a:latin typeface="Comic Sans MS" panose="030F0702030302020204" pitchFamily="66" charset="0"/>
                <a:cs typeface="Shonar Bangla" panose="020B0502040204020203" pitchFamily="34" charset="0"/>
              </a:rPr>
              <a:t>Planning</a:t>
            </a:r>
          </a:p>
          <a:p>
            <a:endParaRPr lang="th-TH" dirty="0">
              <a:solidFill>
                <a:srgbClr val="996633"/>
              </a:solidFill>
              <a:latin typeface="Comic Sans MS" panose="030F0702030302020204" pitchFamily="66" charset="0"/>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42910" y="1142984"/>
          <a:ext cx="7858180" cy="5429274"/>
        </p:xfrm>
        <a:graphic>
          <a:graphicData uri="http://schemas.openxmlformats.org/drawingml/2006/table">
            <a:tbl>
              <a:tblPr firstRow="1" bandRow="1">
                <a:tableStyleId>{5C22544A-7EE6-4342-B048-85BDC9FD1C3A}</a:tableStyleId>
              </a:tblPr>
              <a:tblGrid>
                <a:gridCol w="1003172"/>
                <a:gridCol w="1170367"/>
                <a:gridCol w="1588356"/>
                <a:gridCol w="1253965"/>
                <a:gridCol w="1421160"/>
                <a:gridCol w="1421160"/>
              </a:tblGrid>
              <a:tr h="288728">
                <a:tc>
                  <a:txBody>
                    <a:bodyPr/>
                    <a:lstStyle/>
                    <a:p>
                      <a:pPr algn="ctr" fontAlgn="ctr"/>
                      <a:r>
                        <a:rPr lang="en-US" sz="1000" b="1" i="0" u="none" strike="noStrike" dirty="0">
                          <a:solidFill>
                            <a:srgbClr val="333333"/>
                          </a:solidFill>
                          <a:latin typeface="Arial"/>
                        </a:rPr>
                        <a:t>Year </a:t>
                      </a:r>
                    </a:p>
                  </a:txBody>
                  <a:tcPr marL="0" marR="0" marT="0" marB="0" anchor="ctr"/>
                </a:tc>
                <a:tc>
                  <a:txBody>
                    <a:bodyPr/>
                    <a:lstStyle/>
                    <a:p>
                      <a:pPr algn="ctr" fontAlgn="ctr"/>
                      <a:r>
                        <a:rPr lang="en-US" sz="1000" b="1" i="0" u="none" strike="noStrike">
                          <a:solidFill>
                            <a:srgbClr val="333333"/>
                          </a:solidFill>
                          <a:latin typeface="Arial"/>
                        </a:rPr>
                        <a:t>Country Data</a:t>
                      </a:r>
                    </a:p>
                  </a:txBody>
                  <a:tcPr marL="0" marR="0" marT="0" marB="0" anchor="ctr"/>
                </a:tc>
                <a:tc>
                  <a:txBody>
                    <a:bodyPr/>
                    <a:lstStyle/>
                    <a:p>
                      <a:pPr algn="ctr" fontAlgn="ctr"/>
                      <a:r>
                        <a:rPr lang="en-US" sz="1000" b="1" i="0" u="none" strike="noStrike">
                          <a:solidFill>
                            <a:srgbClr val="333333"/>
                          </a:solidFill>
                          <a:latin typeface="Arial"/>
                        </a:rPr>
                        <a:t>MDG_UN</a:t>
                      </a:r>
                    </a:p>
                  </a:txBody>
                  <a:tcPr marL="0" marR="0" marT="0" marB="0" anchor="ctr"/>
                </a:tc>
                <a:tc>
                  <a:txBody>
                    <a:bodyPr/>
                    <a:lstStyle/>
                    <a:p>
                      <a:pPr algn="ctr" fontAlgn="ctr"/>
                      <a:r>
                        <a:rPr lang="en-US" sz="1000" b="1" i="0" u="none" strike="noStrike">
                          <a:solidFill>
                            <a:srgbClr val="333333"/>
                          </a:solidFill>
                          <a:latin typeface="Arial"/>
                        </a:rPr>
                        <a:t>MDG_NESDB*</a:t>
                      </a:r>
                    </a:p>
                  </a:txBody>
                  <a:tcPr marL="0" marR="0" marT="0" marB="0" anchor="ctr"/>
                </a:tc>
                <a:tc>
                  <a:txBody>
                    <a:bodyPr/>
                    <a:lstStyle/>
                    <a:p>
                      <a:pPr algn="ctr" fontAlgn="ctr"/>
                      <a:r>
                        <a:rPr lang="en-US" sz="1000" b="1" i="0" u="none" strike="noStrike" dirty="0" err="1" smtClean="0">
                          <a:solidFill>
                            <a:srgbClr val="000000"/>
                          </a:solidFill>
                          <a:latin typeface="Arial"/>
                        </a:rPr>
                        <a:t>MGD_Report</a:t>
                      </a:r>
                      <a:r>
                        <a:rPr lang="en-US" sz="1000" b="1" i="0" u="none" strike="noStrike" dirty="0" smtClean="0">
                          <a:solidFill>
                            <a:srgbClr val="000000"/>
                          </a:solidFill>
                          <a:latin typeface="Arial"/>
                        </a:rPr>
                        <a:t> (Health)</a:t>
                      </a:r>
                      <a:endParaRPr lang="th-TH" sz="1000" b="1" i="0" u="none" strike="noStrike" dirty="0">
                        <a:solidFill>
                          <a:srgbClr val="000000"/>
                        </a:solidFill>
                        <a:latin typeface="Arial"/>
                      </a:endParaRPr>
                    </a:p>
                  </a:txBody>
                  <a:tcPr marL="0" marR="0" marT="0" marB="0" anchor="ctr"/>
                </a:tc>
                <a:tc>
                  <a:txBody>
                    <a:bodyPr/>
                    <a:lstStyle/>
                    <a:p>
                      <a:pPr algn="ctr" fontAlgn="ctr"/>
                      <a:r>
                        <a:rPr lang="en-US" sz="1000" b="1" i="0" u="none" strike="noStrike">
                          <a:solidFill>
                            <a:srgbClr val="000000"/>
                          </a:solidFill>
                          <a:latin typeface="Arial"/>
                        </a:rPr>
                        <a:t>MDG Report2009</a:t>
                      </a:r>
                    </a:p>
                  </a:txBody>
                  <a:tcPr marL="0" marR="0" marT="0" marB="0" anchor="ctr"/>
                </a:tc>
              </a:tr>
              <a:tr h="223502">
                <a:tc>
                  <a:txBody>
                    <a:bodyPr/>
                    <a:lstStyle/>
                    <a:p>
                      <a:pPr algn="ctr" fontAlgn="t"/>
                      <a:r>
                        <a:rPr lang="th-TH" sz="1000" b="0" i="0" u="none" strike="noStrike">
                          <a:solidFill>
                            <a:srgbClr val="333333"/>
                          </a:solidFill>
                          <a:latin typeface="Arial"/>
                        </a:rPr>
                        <a:t>1990</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19</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6.8</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3502">
                <a:tc>
                  <a:txBody>
                    <a:bodyPr/>
                    <a:lstStyle/>
                    <a:p>
                      <a:pPr algn="ctr" fontAlgn="t"/>
                      <a:r>
                        <a:rPr lang="th-TH" sz="1000" b="0" i="0" u="none" strike="noStrike">
                          <a:solidFill>
                            <a:srgbClr val="333333"/>
                          </a:solidFill>
                          <a:latin typeface="Arial"/>
                        </a:rPr>
                        <a:t>1991</a:t>
                      </a:r>
                    </a:p>
                  </a:txBody>
                  <a:tcPr marL="0" marR="0" marT="0" marB="0"/>
                </a:tc>
                <a:tc>
                  <a:txBody>
                    <a:bodyPr/>
                    <a:lstStyle/>
                    <a:p>
                      <a:pPr algn="l" fontAlgn="t"/>
                      <a:r>
                        <a:rPr lang="th-TH" sz="1000" b="0" i="0" u="none" strike="noStrike" dirty="0">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18</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6.5</a:t>
                      </a:r>
                    </a:p>
                  </a:txBody>
                  <a:tcPr marL="0" marR="0" marT="0" marB="0" anchor="b"/>
                </a:tc>
              </a:tr>
              <a:tr h="223502">
                <a:tc>
                  <a:txBody>
                    <a:bodyPr/>
                    <a:lstStyle/>
                    <a:p>
                      <a:pPr algn="ctr" fontAlgn="t"/>
                      <a:r>
                        <a:rPr lang="th-TH" sz="1000" b="0" i="0" u="none" strike="noStrike">
                          <a:solidFill>
                            <a:srgbClr val="333333"/>
                          </a:solidFill>
                          <a:latin typeface="Arial"/>
                        </a:rPr>
                        <a:t>1992</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17</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6.3</a:t>
                      </a:r>
                    </a:p>
                  </a:txBody>
                  <a:tcPr marL="0" marR="0" marT="0" marB="0" anchor="b"/>
                </a:tc>
              </a:tr>
              <a:tr h="223502">
                <a:tc>
                  <a:txBody>
                    <a:bodyPr/>
                    <a:lstStyle/>
                    <a:p>
                      <a:pPr algn="ctr" fontAlgn="t"/>
                      <a:r>
                        <a:rPr lang="th-TH" sz="1000" b="0" i="0" u="none" strike="noStrike">
                          <a:solidFill>
                            <a:srgbClr val="333333"/>
                          </a:solidFill>
                          <a:latin typeface="Arial"/>
                        </a:rPr>
                        <a:t>1993</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17</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6.1</a:t>
                      </a:r>
                    </a:p>
                  </a:txBody>
                  <a:tcPr marL="0" marR="0" marT="0" marB="0" anchor="b"/>
                </a:tc>
              </a:tr>
              <a:tr h="223502">
                <a:tc>
                  <a:txBody>
                    <a:bodyPr/>
                    <a:lstStyle/>
                    <a:p>
                      <a:pPr algn="ctr" fontAlgn="t"/>
                      <a:r>
                        <a:rPr lang="th-TH" sz="1000" b="0" i="0" u="none" strike="noStrike">
                          <a:solidFill>
                            <a:srgbClr val="333333"/>
                          </a:solidFill>
                          <a:latin typeface="Arial"/>
                        </a:rPr>
                        <a:t>1994</a:t>
                      </a:r>
                    </a:p>
                  </a:txBody>
                  <a:tcPr marL="0" marR="0" marT="0" marB="0"/>
                </a:tc>
                <a:tc>
                  <a:txBody>
                    <a:bodyPr/>
                    <a:lstStyle/>
                    <a:p>
                      <a:pPr algn="r" fontAlgn="t"/>
                      <a:r>
                        <a:rPr lang="th-TH" sz="1000" b="0" i="0" u="none" strike="noStrike">
                          <a:solidFill>
                            <a:srgbClr val="333333"/>
                          </a:solidFill>
                          <a:latin typeface="Arial"/>
                        </a:rPr>
                        <a:t>5.9</a:t>
                      </a:r>
                    </a:p>
                  </a:txBody>
                  <a:tcPr marL="0" marR="0" marT="0" marB="0"/>
                </a:tc>
                <a:tc>
                  <a:txBody>
                    <a:bodyPr/>
                    <a:lstStyle/>
                    <a:p>
                      <a:pPr algn="r" fontAlgn="t"/>
                      <a:r>
                        <a:rPr lang="th-TH" sz="1000" b="0" i="0" u="none" strike="noStrike">
                          <a:solidFill>
                            <a:srgbClr val="333333"/>
                          </a:solidFill>
                          <a:latin typeface="Arial"/>
                        </a:rPr>
                        <a:t>18</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5.9</a:t>
                      </a:r>
                    </a:p>
                  </a:txBody>
                  <a:tcPr marL="0" marR="0" marT="0" marB="0" anchor="b"/>
                </a:tc>
              </a:tr>
              <a:tr h="223502">
                <a:tc>
                  <a:txBody>
                    <a:bodyPr/>
                    <a:lstStyle/>
                    <a:p>
                      <a:pPr algn="ctr" fontAlgn="t"/>
                      <a:r>
                        <a:rPr lang="th-TH" sz="1000" b="0" i="0" u="none" strike="noStrike">
                          <a:solidFill>
                            <a:srgbClr val="333333"/>
                          </a:solidFill>
                          <a:latin typeface="Arial"/>
                        </a:rPr>
                        <a:t>1995</a:t>
                      </a:r>
                    </a:p>
                  </a:txBody>
                  <a:tcPr marL="0" marR="0" marT="0" marB="0"/>
                </a:tc>
                <a:tc>
                  <a:txBody>
                    <a:bodyPr/>
                    <a:lstStyle/>
                    <a:p>
                      <a:pPr algn="r" fontAlgn="t"/>
                      <a:r>
                        <a:rPr lang="th-TH" sz="1000" b="0" i="0" u="none" strike="noStrike">
                          <a:solidFill>
                            <a:srgbClr val="333333"/>
                          </a:solidFill>
                          <a:latin typeface="Arial"/>
                        </a:rPr>
                        <a:t>7.0</a:t>
                      </a:r>
                    </a:p>
                  </a:txBody>
                  <a:tcPr marL="0" marR="0" marT="0" marB="0"/>
                </a:tc>
                <a:tc>
                  <a:txBody>
                    <a:bodyPr/>
                    <a:lstStyle/>
                    <a:p>
                      <a:pPr algn="r" fontAlgn="t"/>
                      <a:r>
                        <a:rPr lang="th-TH" sz="1000" b="0" i="0" u="none" strike="noStrike">
                          <a:solidFill>
                            <a:srgbClr val="333333"/>
                          </a:solidFill>
                          <a:latin typeface="Arial"/>
                        </a:rPr>
                        <a:t>19</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7.0</a:t>
                      </a:r>
                    </a:p>
                  </a:txBody>
                  <a:tcPr marL="0" marR="0" marT="0" marB="0" anchor="b"/>
                </a:tc>
                <a:tc>
                  <a:txBody>
                    <a:bodyPr/>
                    <a:lstStyle/>
                    <a:p>
                      <a:pPr algn="r" fontAlgn="b"/>
                      <a:r>
                        <a:rPr lang="th-TH" sz="1000" b="0" i="0" u="none" strike="noStrike">
                          <a:solidFill>
                            <a:srgbClr val="000000"/>
                          </a:solidFill>
                          <a:latin typeface="Tahoma"/>
                        </a:rPr>
                        <a:t>7.0</a:t>
                      </a:r>
                    </a:p>
                  </a:txBody>
                  <a:tcPr marL="0" marR="0" marT="0" marB="0" anchor="b"/>
                </a:tc>
              </a:tr>
              <a:tr h="223502">
                <a:tc>
                  <a:txBody>
                    <a:bodyPr/>
                    <a:lstStyle/>
                    <a:p>
                      <a:pPr algn="ctr" fontAlgn="t"/>
                      <a:r>
                        <a:rPr lang="th-TH" sz="1000" b="0" i="0" u="none" strike="noStrike">
                          <a:solidFill>
                            <a:srgbClr val="333333"/>
                          </a:solidFill>
                          <a:latin typeface="Arial"/>
                        </a:rPr>
                        <a:t>1996</a:t>
                      </a:r>
                    </a:p>
                  </a:txBody>
                  <a:tcPr marL="0" marR="0" marT="0" marB="0"/>
                </a:tc>
                <a:tc>
                  <a:txBody>
                    <a:bodyPr/>
                    <a:lstStyle/>
                    <a:p>
                      <a:pPr algn="r" fontAlgn="t"/>
                      <a:r>
                        <a:rPr lang="th-TH" sz="1000" b="0" i="0" u="none" strike="noStrike">
                          <a:solidFill>
                            <a:srgbClr val="333333"/>
                          </a:solidFill>
                          <a:latin typeface="Arial"/>
                        </a:rPr>
                        <a:t>7.7</a:t>
                      </a:r>
                    </a:p>
                  </a:txBody>
                  <a:tcPr marL="0" marR="0" marT="0" marB="0"/>
                </a:tc>
                <a:tc>
                  <a:txBody>
                    <a:bodyPr/>
                    <a:lstStyle/>
                    <a:p>
                      <a:pPr algn="r" fontAlgn="t"/>
                      <a:r>
                        <a:rPr lang="th-TH" sz="1000" b="0" i="0" u="none" strike="noStrike">
                          <a:solidFill>
                            <a:srgbClr val="333333"/>
                          </a:solidFill>
                          <a:latin typeface="Arial"/>
                        </a:rPr>
                        <a:t>21</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7.7</a:t>
                      </a:r>
                    </a:p>
                  </a:txBody>
                  <a:tcPr marL="0" marR="0" marT="0" marB="0" anchor="b"/>
                </a:tc>
              </a:tr>
              <a:tr h="223502">
                <a:tc>
                  <a:txBody>
                    <a:bodyPr/>
                    <a:lstStyle/>
                    <a:p>
                      <a:pPr algn="ctr" fontAlgn="t"/>
                      <a:r>
                        <a:rPr lang="th-TH" sz="1000" b="0" i="0" u="none" strike="noStrike">
                          <a:solidFill>
                            <a:srgbClr val="333333"/>
                          </a:solidFill>
                          <a:latin typeface="Arial"/>
                        </a:rPr>
                        <a:t>1997</a:t>
                      </a:r>
                    </a:p>
                  </a:txBody>
                  <a:tcPr marL="0" marR="0" marT="0" marB="0"/>
                </a:tc>
                <a:tc>
                  <a:txBody>
                    <a:bodyPr/>
                    <a:lstStyle/>
                    <a:p>
                      <a:pPr algn="r" fontAlgn="t"/>
                      <a:r>
                        <a:rPr lang="th-TH" sz="1000" b="0" i="0" u="none" strike="noStrike">
                          <a:solidFill>
                            <a:srgbClr val="333333"/>
                          </a:solidFill>
                          <a:latin typeface="Arial"/>
                        </a:rPr>
                        <a:t>6.2</a:t>
                      </a:r>
                    </a:p>
                  </a:txBody>
                  <a:tcPr marL="0" marR="0" marT="0" marB="0"/>
                </a:tc>
                <a:tc>
                  <a:txBody>
                    <a:bodyPr/>
                    <a:lstStyle/>
                    <a:p>
                      <a:pPr algn="r" fontAlgn="t"/>
                      <a:r>
                        <a:rPr lang="th-TH" sz="1000" b="0" i="0" u="none" strike="noStrike">
                          <a:solidFill>
                            <a:srgbClr val="333333"/>
                          </a:solidFill>
                          <a:latin typeface="Arial"/>
                        </a:rPr>
                        <a:t>24</a:t>
                      </a:r>
                    </a:p>
                  </a:txBody>
                  <a:tcPr marL="0" marR="0" marT="0" marB="0"/>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6.2</a:t>
                      </a:r>
                    </a:p>
                  </a:txBody>
                  <a:tcPr marL="0" marR="0" marT="0" marB="0" anchor="b"/>
                </a:tc>
              </a:tr>
              <a:tr h="223502">
                <a:tc>
                  <a:txBody>
                    <a:bodyPr/>
                    <a:lstStyle/>
                    <a:p>
                      <a:pPr algn="ctr" fontAlgn="t"/>
                      <a:r>
                        <a:rPr lang="th-TH" sz="1000" b="0" i="0" u="none" strike="noStrike">
                          <a:solidFill>
                            <a:srgbClr val="333333"/>
                          </a:solidFill>
                          <a:latin typeface="Arial"/>
                        </a:rPr>
                        <a:t>1998</a:t>
                      </a:r>
                    </a:p>
                  </a:txBody>
                  <a:tcPr marL="0" marR="0" marT="0" marB="0"/>
                </a:tc>
                <a:tc>
                  <a:txBody>
                    <a:bodyPr/>
                    <a:lstStyle/>
                    <a:p>
                      <a:pPr algn="r" fontAlgn="t"/>
                      <a:r>
                        <a:rPr lang="th-TH" sz="1000" b="0" i="0" u="none" strike="noStrike">
                          <a:solidFill>
                            <a:srgbClr val="333333"/>
                          </a:solidFill>
                          <a:latin typeface="Arial"/>
                        </a:rPr>
                        <a:t>7.2</a:t>
                      </a:r>
                    </a:p>
                  </a:txBody>
                  <a:tcPr marL="0" marR="0" marT="0" marB="0"/>
                </a:tc>
                <a:tc>
                  <a:txBody>
                    <a:bodyPr/>
                    <a:lstStyle/>
                    <a:p>
                      <a:pPr algn="r" fontAlgn="t"/>
                      <a:r>
                        <a:rPr lang="th-TH" sz="1000" b="0" i="0" u="none" strike="noStrike">
                          <a:solidFill>
                            <a:srgbClr val="333333"/>
                          </a:solidFill>
                          <a:latin typeface="Arial"/>
                        </a:rPr>
                        <a:t>26</a:t>
                      </a:r>
                    </a:p>
                  </a:txBody>
                  <a:tcPr marL="0" marR="0" marT="0" marB="0"/>
                </a:tc>
                <a:tc>
                  <a:txBody>
                    <a:bodyPr/>
                    <a:lstStyle/>
                    <a:p>
                      <a:pPr algn="r" fontAlgn="b"/>
                      <a:r>
                        <a:rPr lang="th-TH" sz="1000" b="0" i="0" u="none" strike="noStrike">
                          <a:solidFill>
                            <a:srgbClr val="000000"/>
                          </a:solidFill>
                          <a:latin typeface="Tahoma"/>
                        </a:rPr>
                        <a:t>5.2</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5.8</a:t>
                      </a:r>
                    </a:p>
                  </a:txBody>
                  <a:tcPr marL="0" marR="0" marT="0" marB="0" anchor="b"/>
                </a:tc>
              </a:tr>
              <a:tr h="223502">
                <a:tc>
                  <a:txBody>
                    <a:bodyPr/>
                    <a:lstStyle/>
                    <a:p>
                      <a:pPr algn="ctr" fontAlgn="t"/>
                      <a:r>
                        <a:rPr lang="th-TH" sz="1000" b="0" i="0" u="none" strike="noStrike">
                          <a:solidFill>
                            <a:srgbClr val="333333"/>
                          </a:solidFill>
                          <a:latin typeface="Arial"/>
                        </a:rPr>
                        <a:t>1999</a:t>
                      </a:r>
                    </a:p>
                  </a:txBody>
                  <a:tcPr marL="0" marR="0" marT="0" marB="0"/>
                </a:tc>
                <a:tc>
                  <a:txBody>
                    <a:bodyPr/>
                    <a:lstStyle/>
                    <a:p>
                      <a:pPr algn="r" fontAlgn="t"/>
                      <a:r>
                        <a:rPr lang="th-TH" sz="1000" b="0" i="0" u="none" strike="noStrike">
                          <a:solidFill>
                            <a:srgbClr val="333333"/>
                          </a:solidFill>
                          <a:latin typeface="Arial"/>
                        </a:rPr>
                        <a:t>8.6</a:t>
                      </a:r>
                    </a:p>
                  </a:txBody>
                  <a:tcPr marL="0" marR="0" marT="0" marB="0"/>
                </a:tc>
                <a:tc>
                  <a:txBody>
                    <a:bodyPr/>
                    <a:lstStyle/>
                    <a:p>
                      <a:pPr algn="r" fontAlgn="t"/>
                      <a:r>
                        <a:rPr lang="th-TH" sz="1000" b="0" i="0" u="none" strike="noStrike">
                          <a:solidFill>
                            <a:srgbClr val="333333"/>
                          </a:solidFill>
                          <a:latin typeface="Arial"/>
                        </a:rPr>
                        <a:t>29</a:t>
                      </a:r>
                    </a:p>
                  </a:txBody>
                  <a:tcPr marL="0" marR="0" marT="0" marB="0"/>
                </a:tc>
                <a:tc>
                  <a:txBody>
                    <a:bodyPr/>
                    <a:lstStyle/>
                    <a:p>
                      <a:pPr algn="r" fontAlgn="b"/>
                      <a:r>
                        <a:rPr lang="th-TH" sz="1000" b="0" i="0" u="none" strike="noStrike">
                          <a:solidFill>
                            <a:srgbClr val="000000"/>
                          </a:solidFill>
                          <a:latin typeface="Tahoma"/>
                        </a:rPr>
                        <a:t>7.6</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5.6</a:t>
                      </a:r>
                    </a:p>
                  </a:txBody>
                  <a:tcPr marL="0" marR="0" marT="0" marB="0" anchor="b"/>
                </a:tc>
              </a:tr>
              <a:tr h="223502">
                <a:tc>
                  <a:txBody>
                    <a:bodyPr/>
                    <a:lstStyle/>
                    <a:p>
                      <a:pPr algn="ctr" fontAlgn="t"/>
                      <a:r>
                        <a:rPr lang="th-TH" sz="1000" b="0" i="0" u="none" strike="noStrike">
                          <a:solidFill>
                            <a:srgbClr val="333333"/>
                          </a:solidFill>
                          <a:latin typeface="Arial"/>
                        </a:rPr>
                        <a:t>2000</a:t>
                      </a:r>
                    </a:p>
                  </a:txBody>
                  <a:tcPr marL="0" marR="0" marT="0" marB="0"/>
                </a:tc>
                <a:tc>
                  <a:txBody>
                    <a:bodyPr/>
                    <a:lstStyle/>
                    <a:p>
                      <a:pPr algn="r" fontAlgn="t"/>
                      <a:r>
                        <a:rPr lang="th-TH" sz="1000" b="0" i="0" u="none" strike="noStrike">
                          <a:solidFill>
                            <a:srgbClr val="333333"/>
                          </a:solidFill>
                          <a:latin typeface="Arial"/>
                        </a:rPr>
                        <a:t>10.1</a:t>
                      </a:r>
                    </a:p>
                  </a:txBody>
                  <a:tcPr marL="0" marR="0" marT="0" marB="0"/>
                </a:tc>
                <a:tc>
                  <a:txBody>
                    <a:bodyPr/>
                    <a:lstStyle/>
                    <a:p>
                      <a:pPr algn="r" fontAlgn="t"/>
                      <a:r>
                        <a:rPr lang="th-TH" sz="1000" b="0" i="0" u="none" strike="noStrike">
                          <a:solidFill>
                            <a:srgbClr val="333333"/>
                          </a:solidFill>
                          <a:latin typeface="Arial"/>
                        </a:rPr>
                        <a:t>31</a:t>
                      </a:r>
                    </a:p>
                  </a:txBody>
                  <a:tcPr marL="0" marR="0" marT="0" marB="0"/>
                </a:tc>
                <a:tc>
                  <a:txBody>
                    <a:bodyPr/>
                    <a:lstStyle/>
                    <a:p>
                      <a:pPr algn="r" fontAlgn="b"/>
                      <a:r>
                        <a:rPr lang="th-TH" sz="1000" b="0" i="0" u="none" strike="noStrike">
                          <a:solidFill>
                            <a:srgbClr val="000000"/>
                          </a:solidFill>
                          <a:latin typeface="Tahoma"/>
                        </a:rPr>
                        <a:t>9.6</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3502">
                <a:tc>
                  <a:txBody>
                    <a:bodyPr/>
                    <a:lstStyle/>
                    <a:p>
                      <a:pPr algn="ctr" fontAlgn="t"/>
                      <a:r>
                        <a:rPr lang="th-TH" sz="1000" b="0" i="0" u="none" strike="noStrike">
                          <a:solidFill>
                            <a:srgbClr val="333333"/>
                          </a:solidFill>
                          <a:latin typeface="Arial"/>
                        </a:rPr>
                        <a:t>2001</a:t>
                      </a:r>
                    </a:p>
                  </a:txBody>
                  <a:tcPr marL="0" marR="0" marT="0" marB="0"/>
                </a:tc>
                <a:tc>
                  <a:txBody>
                    <a:bodyPr/>
                    <a:lstStyle/>
                    <a:p>
                      <a:pPr algn="r" fontAlgn="t"/>
                      <a:r>
                        <a:rPr lang="th-TH" sz="1000" b="0" i="0" u="none" strike="noStrike">
                          <a:solidFill>
                            <a:srgbClr val="333333"/>
                          </a:solidFill>
                          <a:latin typeface="Arial"/>
                        </a:rPr>
                        <a:t>10.1</a:t>
                      </a:r>
                    </a:p>
                  </a:txBody>
                  <a:tcPr marL="0" marR="0" marT="0" marB="0"/>
                </a:tc>
                <a:tc>
                  <a:txBody>
                    <a:bodyPr/>
                    <a:lstStyle/>
                    <a:p>
                      <a:pPr algn="r" fontAlgn="t"/>
                      <a:r>
                        <a:rPr lang="th-TH" sz="1000" b="0" i="0" u="none" strike="noStrike">
                          <a:solidFill>
                            <a:srgbClr val="333333"/>
                          </a:solidFill>
                          <a:latin typeface="Arial"/>
                        </a:rPr>
                        <a:t>31</a:t>
                      </a:r>
                    </a:p>
                  </a:txBody>
                  <a:tcPr marL="0" marR="0" marT="0" marB="0"/>
                </a:tc>
                <a:tc>
                  <a:txBody>
                    <a:bodyPr/>
                    <a:lstStyle/>
                    <a:p>
                      <a:pPr algn="r" fontAlgn="b"/>
                      <a:r>
                        <a:rPr lang="th-TH" sz="1000" b="0" i="0" u="none" strike="noStrike">
                          <a:solidFill>
                            <a:srgbClr val="000000"/>
                          </a:solidFill>
                          <a:latin typeface="Tahoma"/>
                        </a:rPr>
                        <a:t>9.5</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3502">
                <a:tc>
                  <a:txBody>
                    <a:bodyPr/>
                    <a:lstStyle/>
                    <a:p>
                      <a:pPr algn="ctr" fontAlgn="t"/>
                      <a:r>
                        <a:rPr lang="th-TH" sz="1000" b="0" i="0" u="none" strike="noStrike">
                          <a:solidFill>
                            <a:srgbClr val="333333"/>
                          </a:solidFill>
                          <a:latin typeface="Arial"/>
                        </a:rPr>
                        <a:t>2002</a:t>
                      </a:r>
                    </a:p>
                  </a:txBody>
                  <a:tcPr marL="0" marR="0" marT="0" marB="0"/>
                </a:tc>
                <a:tc>
                  <a:txBody>
                    <a:bodyPr/>
                    <a:lstStyle/>
                    <a:p>
                      <a:pPr algn="r" fontAlgn="t"/>
                      <a:r>
                        <a:rPr lang="th-TH" sz="1000" b="0" i="0" u="none" strike="noStrike" dirty="0">
                          <a:solidFill>
                            <a:srgbClr val="333333"/>
                          </a:solidFill>
                          <a:latin typeface="Arial"/>
                        </a:rPr>
                        <a:t>10.8</a:t>
                      </a:r>
                    </a:p>
                  </a:txBody>
                  <a:tcPr marL="0" marR="0" marT="0" marB="0"/>
                </a:tc>
                <a:tc>
                  <a:txBody>
                    <a:bodyPr/>
                    <a:lstStyle/>
                    <a:p>
                      <a:pPr algn="r" fontAlgn="t"/>
                      <a:r>
                        <a:rPr lang="th-TH" sz="1000" b="0" i="0" u="none" strike="noStrike">
                          <a:solidFill>
                            <a:srgbClr val="333333"/>
                          </a:solidFill>
                          <a:latin typeface="Arial"/>
                        </a:rPr>
                        <a:t>30</a:t>
                      </a:r>
                    </a:p>
                  </a:txBody>
                  <a:tcPr marL="0" marR="0" marT="0" marB="0"/>
                </a:tc>
                <a:tc>
                  <a:txBody>
                    <a:bodyPr/>
                    <a:lstStyle/>
                    <a:p>
                      <a:pPr algn="r" fontAlgn="b"/>
                      <a:r>
                        <a:rPr lang="th-TH" sz="1000" b="0" i="0" u="none" strike="noStrike">
                          <a:solidFill>
                            <a:srgbClr val="000000"/>
                          </a:solidFill>
                          <a:latin typeface="Tahoma"/>
                        </a:rPr>
                        <a:t>10.0</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3502">
                <a:tc>
                  <a:txBody>
                    <a:bodyPr/>
                    <a:lstStyle/>
                    <a:p>
                      <a:pPr algn="ctr" fontAlgn="t"/>
                      <a:r>
                        <a:rPr lang="th-TH" sz="1000" b="0" i="0" u="none" strike="noStrike">
                          <a:solidFill>
                            <a:srgbClr val="333333"/>
                          </a:solidFill>
                          <a:latin typeface="Arial"/>
                        </a:rPr>
                        <a:t>2003</a:t>
                      </a:r>
                    </a:p>
                  </a:txBody>
                  <a:tcPr marL="0" marR="0" marT="0" marB="0"/>
                </a:tc>
                <a:tc>
                  <a:txBody>
                    <a:bodyPr/>
                    <a:lstStyle/>
                    <a:p>
                      <a:pPr algn="r" fontAlgn="t"/>
                      <a:r>
                        <a:rPr lang="th-TH" sz="1000" b="0" i="0" u="none" strike="noStrike">
                          <a:solidFill>
                            <a:srgbClr val="333333"/>
                          </a:solidFill>
                          <a:latin typeface="Arial"/>
                        </a:rPr>
                        <a:t>11.0</a:t>
                      </a:r>
                    </a:p>
                  </a:txBody>
                  <a:tcPr marL="0" marR="0" marT="0" marB="0"/>
                </a:tc>
                <a:tc>
                  <a:txBody>
                    <a:bodyPr/>
                    <a:lstStyle/>
                    <a:p>
                      <a:pPr algn="r" fontAlgn="t"/>
                      <a:r>
                        <a:rPr lang="th-TH" sz="1000" b="0" i="0" u="none" strike="noStrike">
                          <a:solidFill>
                            <a:srgbClr val="333333"/>
                          </a:solidFill>
                          <a:latin typeface="Arial"/>
                        </a:rPr>
                        <a:t>28</a:t>
                      </a:r>
                    </a:p>
                  </a:txBody>
                  <a:tcPr marL="0" marR="0" marT="0" marB="0"/>
                </a:tc>
                <a:tc>
                  <a:txBody>
                    <a:bodyPr/>
                    <a:lstStyle/>
                    <a:p>
                      <a:pPr algn="r" fontAlgn="b"/>
                      <a:r>
                        <a:rPr lang="th-TH" sz="1000" b="0" i="0" u="none" strike="noStrike">
                          <a:solidFill>
                            <a:srgbClr val="000000"/>
                          </a:solidFill>
                          <a:latin typeface="Tahoma"/>
                        </a:rPr>
                        <a:t>10.1</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4.8</a:t>
                      </a:r>
                    </a:p>
                  </a:txBody>
                  <a:tcPr marL="0" marR="0" marT="0" marB="0" anchor="b"/>
                </a:tc>
              </a:tr>
              <a:tr h="223502">
                <a:tc>
                  <a:txBody>
                    <a:bodyPr/>
                    <a:lstStyle/>
                    <a:p>
                      <a:pPr algn="ctr" fontAlgn="t"/>
                      <a:r>
                        <a:rPr lang="th-TH" sz="1000" b="0" i="0" u="none" strike="noStrike">
                          <a:solidFill>
                            <a:srgbClr val="333333"/>
                          </a:solidFill>
                          <a:latin typeface="Arial"/>
                        </a:rPr>
                        <a:t>2004</a:t>
                      </a:r>
                    </a:p>
                  </a:txBody>
                  <a:tcPr marL="0" marR="0" marT="0" marB="0"/>
                </a:tc>
                <a:tc>
                  <a:txBody>
                    <a:bodyPr/>
                    <a:lstStyle/>
                    <a:p>
                      <a:pPr algn="r" fontAlgn="t"/>
                      <a:r>
                        <a:rPr lang="th-TH" sz="1000" b="0" i="0" u="none" strike="noStrike">
                          <a:solidFill>
                            <a:srgbClr val="333333"/>
                          </a:solidFill>
                          <a:latin typeface="Arial"/>
                        </a:rPr>
                        <a:t>9.7</a:t>
                      </a:r>
                    </a:p>
                  </a:txBody>
                  <a:tcPr marL="0" marR="0" marT="0" marB="0"/>
                </a:tc>
                <a:tc>
                  <a:txBody>
                    <a:bodyPr/>
                    <a:lstStyle/>
                    <a:p>
                      <a:pPr algn="r" fontAlgn="t"/>
                      <a:r>
                        <a:rPr lang="th-TH" sz="1000" b="0" i="0" u="none" strike="noStrike">
                          <a:solidFill>
                            <a:srgbClr val="333333"/>
                          </a:solidFill>
                          <a:latin typeface="Arial"/>
                        </a:rPr>
                        <a:t>26</a:t>
                      </a:r>
                    </a:p>
                  </a:txBody>
                  <a:tcPr marL="0" marR="0" marT="0" marB="0"/>
                </a:tc>
                <a:tc>
                  <a:txBody>
                    <a:bodyPr/>
                    <a:lstStyle/>
                    <a:p>
                      <a:pPr algn="r" fontAlgn="b"/>
                      <a:r>
                        <a:rPr lang="th-TH" sz="1000" b="0" i="0" u="none" strike="noStrike">
                          <a:solidFill>
                            <a:srgbClr val="000000"/>
                          </a:solidFill>
                          <a:latin typeface="Tahoma"/>
                        </a:rPr>
                        <a:t>9.0</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4.2</a:t>
                      </a:r>
                    </a:p>
                  </a:txBody>
                  <a:tcPr marL="0" marR="0" marT="0" marB="0" anchor="b"/>
                </a:tc>
              </a:tr>
              <a:tr h="223502">
                <a:tc>
                  <a:txBody>
                    <a:bodyPr/>
                    <a:lstStyle/>
                    <a:p>
                      <a:pPr algn="ctr" fontAlgn="t"/>
                      <a:r>
                        <a:rPr lang="th-TH" sz="1000" b="0" i="0" u="none" strike="noStrike">
                          <a:solidFill>
                            <a:srgbClr val="333333"/>
                          </a:solidFill>
                          <a:latin typeface="Arial"/>
                        </a:rPr>
                        <a:t>2005</a:t>
                      </a:r>
                    </a:p>
                  </a:txBody>
                  <a:tcPr marL="0" marR="0" marT="0" marB="0"/>
                </a:tc>
                <a:tc>
                  <a:txBody>
                    <a:bodyPr/>
                    <a:lstStyle/>
                    <a:p>
                      <a:pPr algn="r" fontAlgn="t"/>
                      <a:r>
                        <a:rPr lang="th-TH" sz="1000" b="0" i="0" u="none" strike="noStrike">
                          <a:solidFill>
                            <a:srgbClr val="333333"/>
                          </a:solidFill>
                          <a:latin typeface="Arial"/>
                        </a:rPr>
                        <a:t>8.9</a:t>
                      </a:r>
                    </a:p>
                  </a:txBody>
                  <a:tcPr marL="0" marR="0" marT="0" marB="0"/>
                </a:tc>
                <a:tc>
                  <a:txBody>
                    <a:bodyPr/>
                    <a:lstStyle/>
                    <a:p>
                      <a:pPr algn="r" fontAlgn="t"/>
                      <a:r>
                        <a:rPr lang="th-TH" sz="1000" b="0" i="0" u="none" strike="noStrike">
                          <a:solidFill>
                            <a:srgbClr val="333333"/>
                          </a:solidFill>
                          <a:latin typeface="Arial"/>
                        </a:rPr>
                        <a:t>23</a:t>
                      </a:r>
                    </a:p>
                  </a:txBody>
                  <a:tcPr marL="0" marR="0" marT="0" marB="0"/>
                </a:tc>
                <a:tc>
                  <a:txBody>
                    <a:bodyPr/>
                    <a:lstStyle/>
                    <a:p>
                      <a:pPr algn="r" fontAlgn="b"/>
                      <a:r>
                        <a:rPr lang="th-TH" sz="1000" b="0" i="0" u="none" strike="noStrike">
                          <a:solidFill>
                            <a:srgbClr val="000000"/>
                          </a:solidFill>
                          <a:latin typeface="Tahoma"/>
                        </a:rPr>
                        <a:t>8.2</a:t>
                      </a:r>
                    </a:p>
                  </a:txBody>
                  <a:tcPr marL="0" marR="0" marT="0" marB="0" anchor="b"/>
                </a:tc>
                <a:tc>
                  <a:txBody>
                    <a:bodyPr/>
                    <a:lstStyle/>
                    <a:p>
                      <a:pPr algn="r" fontAlgn="b"/>
                      <a:r>
                        <a:rPr lang="th-TH" sz="1000" b="0" i="0" u="none" strike="noStrike">
                          <a:solidFill>
                            <a:srgbClr val="000000"/>
                          </a:solidFill>
                          <a:latin typeface="Tahoma"/>
                        </a:rPr>
                        <a:t>3.93</a:t>
                      </a:r>
                    </a:p>
                  </a:txBody>
                  <a:tcPr marL="0" marR="0" marT="0" marB="0" anchor="b"/>
                </a:tc>
                <a:tc>
                  <a:txBody>
                    <a:bodyPr/>
                    <a:lstStyle/>
                    <a:p>
                      <a:pPr algn="r" fontAlgn="b"/>
                      <a:r>
                        <a:rPr lang="th-TH" sz="1000" b="0" i="0" u="none" strike="noStrike">
                          <a:solidFill>
                            <a:srgbClr val="000000"/>
                          </a:solidFill>
                          <a:latin typeface="Tahoma"/>
                        </a:rPr>
                        <a:t>3.9</a:t>
                      </a:r>
                    </a:p>
                  </a:txBody>
                  <a:tcPr marL="0" marR="0" marT="0" marB="0" anchor="b"/>
                </a:tc>
              </a:tr>
              <a:tr h="223502">
                <a:tc>
                  <a:txBody>
                    <a:bodyPr/>
                    <a:lstStyle/>
                    <a:p>
                      <a:pPr algn="ctr" fontAlgn="t"/>
                      <a:r>
                        <a:rPr lang="th-TH" sz="1000" b="0" i="0" u="none" strike="noStrike">
                          <a:solidFill>
                            <a:srgbClr val="333333"/>
                          </a:solidFill>
                          <a:latin typeface="Arial"/>
                        </a:rPr>
                        <a:t>2006</a:t>
                      </a:r>
                    </a:p>
                  </a:txBody>
                  <a:tcPr marL="0" marR="0" marT="0" marB="0"/>
                </a:tc>
                <a:tc>
                  <a:txBody>
                    <a:bodyPr/>
                    <a:lstStyle/>
                    <a:p>
                      <a:pPr algn="r" fontAlgn="t"/>
                      <a:r>
                        <a:rPr lang="th-TH" sz="1000" b="0" i="0" u="none" strike="noStrike">
                          <a:solidFill>
                            <a:srgbClr val="333333"/>
                          </a:solidFill>
                          <a:latin typeface="Arial"/>
                        </a:rPr>
                        <a:t>8.3</a:t>
                      </a:r>
                    </a:p>
                  </a:txBody>
                  <a:tcPr marL="0" marR="0" marT="0" marB="0"/>
                </a:tc>
                <a:tc>
                  <a:txBody>
                    <a:bodyPr/>
                    <a:lstStyle/>
                    <a:p>
                      <a:pPr algn="r" fontAlgn="t"/>
                      <a:r>
                        <a:rPr lang="th-TH" sz="1000" b="0" i="0" u="none" strike="noStrike">
                          <a:solidFill>
                            <a:srgbClr val="333333"/>
                          </a:solidFill>
                          <a:latin typeface="Arial"/>
                        </a:rPr>
                        <a:t>21</a:t>
                      </a:r>
                    </a:p>
                  </a:txBody>
                  <a:tcPr marL="0" marR="0" marT="0" marB="0"/>
                </a:tc>
                <a:tc>
                  <a:txBody>
                    <a:bodyPr/>
                    <a:lstStyle/>
                    <a:p>
                      <a:pPr algn="r" fontAlgn="b"/>
                      <a:r>
                        <a:rPr lang="th-TH" sz="1000" b="0" i="0" u="none" strike="noStrike">
                          <a:solidFill>
                            <a:srgbClr val="000000"/>
                          </a:solidFill>
                          <a:latin typeface="Tahoma"/>
                        </a:rPr>
                        <a:t>7.6</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3.8</a:t>
                      </a:r>
                    </a:p>
                  </a:txBody>
                  <a:tcPr marL="0" marR="0" marT="0" marB="0" anchor="b"/>
                </a:tc>
              </a:tr>
              <a:tr h="223502">
                <a:tc>
                  <a:txBody>
                    <a:bodyPr/>
                    <a:lstStyle/>
                    <a:p>
                      <a:pPr algn="ctr" fontAlgn="t"/>
                      <a:r>
                        <a:rPr lang="th-TH" sz="1000" b="0" i="0" u="none" strike="noStrike">
                          <a:solidFill>
                            <a:srgbClr val="333333"/>
                          </a:solidFill>
                          <a:latin typeface="Arial"/>
                        </a:rPr>
                        <a:t>2007</a:t>
                      </a:r>
                    </a:p>
                  </a:txBody>
                  <a:tcPr marL="0" marR="0" marT="0" marB="0"/>
                </a:tc>
                <a:tc>
                  <a:txBody>
                    <a:bodyPr/>
                    <a:lstStyle/>
                    <a:p>
                      <a:pPr algn="r" fontAlgn="t"/>
                      <a:r>
                        <a:rPr lang="th-TH" sz="1000" b="0" i="0" u="none" strike="noStrike">
                          <a:solidFill>
                            <a:srgbClr val="333333"/>
                          </a:solidFill>
                          <a:latin typeface="Arial"/>
                        </a:rPr>
                        <a:t>7.7</a:t>
                      </a:r>
                    </a:p>
                  </a:txBody>
                  <a:tcPr marL="0" marR="0" marT="0" marB="0"/>
                </a:tc>
                <a:tc>
                  <a:txBody>
                    <a:bodyPr/>
                    <a:lstStyle/>
                    <a:p>
                      <a:pPr algn="r" fontAlgn="t"/>
                      <a:r>
                        <a:rPr lang="th-TH" sz="1000" b="0" i="0" u="none" strike="noStrike">
                          <a:solidFill>
                            <a:srgbClr val="333333"/>
                          </a:solidFill>
                          <a:latin typeface="Arial"/>
                        </a:rPr>
                        <a:t>19</a:t>
                      </a:r>
                    </a:p>
                  </a:txBody>
                  <a:tcPr marL="0" marR="0" marT="0" marB="0"/>
                </a:tc>
                <a:tc>
                  <a:txBody>
                    <a:bodyPr/>
                    <a:lstStyle/>
                    <a:p>
                      <a:pPr algn="r" fontAlgn="b"/>
                      <a:r>
                        <a:rPr lang="th-TH" sz="1000" b="0" i="0" u="none" strike="noStrike">
                          <a:solidFill>
                            <a:srgbClr val="000000"/>
                          </a:solidFill>
                          <a:latin typeface="Tahoma"/>
                        </a:rPr>
                        <a:t>7.1</a:t>
                      </a:r>
                    </a:p>
                  </a:txBody>
                  <a:tcPr marL="0" marR="0" marT="0" marB="0" anchor="b"/>
                </a:tc>
                <a:tc>
                  <a:txBody>
                    <a:bodyPr/>
                    <a:lstStyle/>
                    <a:p>
                      <a:pPr algn="r" fontAlgn="b"/>
                      <a:r>
                        <a:rPr lang="th-TH" sz="1000" b="0" i="0" u="none" strike="noStrike">
                          <a:solidFill>
                            <a:srgbClr val="000000"/>
                          </a:solidFill>
                          <a:latin typeface="Tahoma"/>
                        </a:rPr>
                        <a:t>4.11</a:t>
                      </a:r>
                    </a:p>
                  </a:txBody>
                  <a:tcPr marL="0" marR="0" marT="0" marB="0" anchor="b"/>
                </a:tc>
                <a:tc>
                  <a:txBody>
                    <a:bodyPr/>
                    <a:lstStyle/>
                    <a:p>
                      <a:pPr algn="r" fontAlgn="b"/>
                      <a:r>
                        <a:rPr lang="th-TH" sz="1000" b="0" i="0" u="none" strike="noStrike">
                          <a:solidFill>
                            <a:srgbClr val="000000"/>
                          </a:solidFill>
                          <a:latin typeface="Tahoma"/>
                        </a:rPr>
                        <a:t>4.1</a:t>
                      </a:r>
                    </a:p>
                  </a:txBody>
                  <a:tcPr marL="0" marR="0" marT="0" marB="0" anchor="b"/>
                </a:tc>
              </a:tr>
              <a:tr h="223502">
                <a:tc>
                  <a:txBody>
                    <a:bodyPr/>
                    <a:lstStyle/>
                    <a:p>
                      <a:pPr algn="ctr" fontAlgn="t"/>
                      <a:r>
                        <a:rPr lang="th-TH" sz="1000" b="0" i="0" u="none" strike="noStrike">
                          <a:solidFill>
                            <a:srgbClr val="333333"/>
                          </a:solidFill>
                          <a:latin typeface="Arial"/>
                        </a:rPr>
                        <a:t>2008</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18</a:t>
                      </a:r>
                    </a:p>
                  </a:txBody>
                  <a:tcPr marL="0" marR="0" marT="0" marB="0"/>
                </a:tc>
                <a:tc>
                  <a:txBody>
                    <a:bodyPr/>
                    <a:lstStyle/>
                    <a:p>
                      <a:pPr algn="r" fontAlgn="b"/>
                      <a:r>
                        <a:rPr lang="th-TH" sz="1000" b="0" i="0" u="none" strike="noStrike">
                          <a:solidFill>
                            <a:srgbClr val="000000"/>
                          </a:solidFill>
                          <a:latin typeface="Tahoma"/>
                        </a:rPr>
                        <a:t>6.9</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9.0</a:t>
                      </a:r>
                    </a:p>
                  </a:txBody>
                  <a:tcPr marL="0" marR="0" marT="0" marB="0" anchor="b"/>
                </a:tc>
              </a:tr>
              <a:tr h="223502">
                <a:tc>
                  <a:txBody>
                    <a:bodyPr/>
                    <a:lstStyle/>
                    <a:p>
                      <a:pPr algn="ctr" fontAlgn="t"/>
                      <a:r>
                        <a:rPr lang="th-TH" sz="1000" b="0" i="0" u="none" strike="noStrike">
                          <a:solidFill>
                            <a:srgbClr val="333333"/>
                          </a:solidFill>
                          <a:latin typeface="Arial"/>
                        </a:rPr>
                        <a:t>2009</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16</a:t>
                      </a:r>
                    </a:p>
                  </a:txBody>
                  <a:tcPr marL="0" marR="0" marT="0" marB="0"/>
                </a:tc>
                <a:tc>
                  <a:txBody>
                    <a:bodyPr/>
                    <a:lstStyle/>
                    <a:p>
                      <a:pPr algn="r" fontAlgn="b"/>
                      <a:r>
                        <a:rPr lang="th-TH" sz="1000" b="0" i="0" u="none" strike="noStrike">
                          <a:solidFill>
                            <a:srgbClr val="000000"/>
                          </a:solidFill>
                          <a:latin typeface="Tahoma"/>
                        </a:rPr>
                        <a:t>7.2</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3502">
                <a:tc>
                  <a:txBody>
                    <a:bodyPr/>
                    <a:lstStyle/>
                    <a:p>
                      <a:pPr algn="ctr" fontAlgn="t"/>
                      <a:r>
                        <a:rPr lang="th-TH" sz="1000" b="0" i="0" u="none" strike="noStrike">
                          <a:solidFill>
                            <a:srgbClr val="333333"/>
                          </a:solidFill>
                          <a:latin typeface="Arial"/>
                        </a:rPr>
                        <a:t>2010</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15</a:t>
                      </a:r>
                    </a:p>
                  </a:txBody>
                  <a:tcPr marL="0" marR="0" marT="0" marB="0"/>
                </a:tc>
                <a:tc>
                  <a:txBody>
                    <a:bodyPr/>
                    <a:lstStyle/>
                    <a:p>
                      <a:pPr algn="r" fontAlgn="b"/>
                      <a:r>
                        <a:rPr lang="th-TH" sz="1000" b="0" i="0" u="none" strike="noStrike">
                          <a:solidFill>
                            <a:srgbClr val="000000"/>
                          </a:solidFill>
                          <a:latin typeface="Tahoma"/>
                        </a:rPr>
                        <a:t>7.0</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3502">
                <a:tc>
                  <a:txBody>
                    <a:bodyPr/>
                    <a:lstStyle/>
                    <a:p>
                      <a:pPr algn="ctr" fontAlgn="t"/>
                      <a:r>
                        <a:rPr lang="th-TH" sz="1000" b="0" i="0" u="none" strike="noStrike">
                          <a:solidFill>
                            <a:srgbClr val="333333"/>
                          </a:solidFill>
                          <a:latin typeface="Arial"/>
                        </a:rPr>
                        <a:t>2011</a:t>
                      </a:r>
                    </a:p>
                  </a:txBody>
                  <a:tcPr marL="0" marR="0" marT="0" marB="0"/>
                </a:tc>
                <a:tc>
                  <a:txBody>
                    <a:bodyPr/>
                    <a:lstStyle/>
                    <a:p>
                      <a:pPr algn="l" fontAlgn="t"/>
                      <a:r>
                        <a:rPr lang="th-TH" sz="1000" b="0" i="0" u="none" strike="noStrike">
                          <a:solidFill>
                            <a:srgbClr val="333333"/>
                          </a:solidFill>
                          <a:latin typeface="Arial"/>
                        </a:rPr>
                        <a:t> </a:t>
                      </a:r>
                    </a:p>
                  </a:txBody>
                  <a:tcPr marL="0" marR="0" marT="0" marB="0"/>
                </a:tc>
                <a:tc>
                  <a:txBody>
                    <a:bodyPr/>
                    <a:lstStyle/>
                    <a:p>
                      <a:pPr algn="r" fontAlgn="t"/>
                      <a:r>
                        <a:rPr lang="th-TH" sz="1000" b="0" i="0" u="none" strike="noStrike">
                          <a:solidFill>
                            <a:srgbClr val="333333"/>
                          </a:solidFill>
                          <a:latin typeface="Arial"/>
                        </a:rPr>
                        <a:t>14</a:t>
                      </a:r>
                    </a:p>
                  </a:txBody>
                  <a:tcPr marL="0" marR="0" marT="0" marB="0"/>
                </a:tc>
                <a:tc>
                  <a:txBody>
                    <a:bodyPr/>
                    <a:lstStyle/>
                    <a:p>
                      <a:pPr algn="r" fontAlgn="b"/>
                      <a:r>
                        <a:rPr lang="th-TH" sz="1000" b="0" i="0" u="none" strike="noStrike">
                          <a:solidFill>
                            <a:srgbClr val="000000"/>
                          </a:solidFill>
                          <a:latin typeface="Tahoma"/>
                        </a:rPr>
                        <a:t>6.9</a:t>
                      </a:r>
                    </a:p>
                  </a:txBody>
                  <a:tcPr marL="0" marR="0" marT="0" marB="0" anchor="b"/>
                </a:tc>
                <a:tc>
                  <a:txBody>
                    <a:bodyPr/>
                    <a:lstStyle/>
                    <a:p>
                      <a:pPr algn="r" fontAlgn="b"/>
                      <a:r>
                        <a:rPr lang="th-TH" sz="1000" b="0" i="0" u="none" strike="noStrike">
                          <a:solidFill>
                            <a:srgbClr val="000000"/>
                          </a:solidFill>
                          <a:latin typeface="Tahoma"/>
                        </a:rPr>
                        <a:t>7.1</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r>
              <a:tr h="223502">
                <a:tc>
                  <a:txBody>
                    <a:bodyPr/>
                    <a:lstStyle/>
                    <a:p>
                      <a:pPr algn="ctr" fontAlgn="b"/>
                      <a:r>
                        <a:rPr lang="th-TH" sz="1000" b="0" i="0" u="none" strike="noStrike">
                          <a:solidFill>
                            <a:srgbClr val="000000"/>
                          </a:solidFill>
                          <a:latin typeface="Tahoma"/>
                        </a:rPr>
                        <a:t>2012</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r" fontAlgn="b"/>
                      <a:r>
                        <a:rPr lang="th-TH" sz="1000" b="0" i="0" u="none" strike="noStrike">
                          <a:solidFill>
                            <a:srgbClr val="000000"/>
                          </a:solidFill>
                          <a:latin typeface="Tahoma"/>
                        </a:rPr>
                        <a:t>7.7</a:t>
                      </a:r>
                    </a:p>
                  </a:txBody>
                  <a:tcPr marL="0" marR="0" marT="0" marB="0" anchor="b"/>
                </a:tc>
                <a:tc>
                  <a:txBody>
                    <a:bodyPr/>
                    <a:lstStyle/>
                    <a:p>
                      <a:pPr algn="l" fontAlgn="b"/>
                      <a:r>
                        <a:rPr lang="th-TH" sz="1000" b="0" i="0" u="none" strike="noStrike">
                          <a:solidFill>
                            <a:srgbClr val="000000"/>
                          </a:solidFill>
                          <a:latin typeface="Tahoma"/>
                        </a:rPr>
                        <a:t> </a:t>
                      </a:r>
                    </a:p>
                  </a:txBody>
                  <a:tcPr marL="0" marR="0" marT="0" marB="0" anchor="b"/>
                </a:tc>
                <a:tc>
                  <a:txBody>
                    <a:bodyPr/>
                    <a:lstStyle/>
                    <a:p>
                      <a:pPr algn="l" fontAlgn="b"/>
                      <a:r>
                        <a:rPr lang="th-TH" sz="1000" b="0" i="0" u="none" strike="noStrike" dirty="0">
                          <a:solidFill>
                            <a:srgbClr val="000000"/>
                          </a:solidFill>
                          <a:latin typeface="Tahoma"/>
                        </a:rPr>
                        <a:t> </a:t>
                      </a:r>
                    </a:p>
                  </a:txBody>
                  <a:tcPr marL="0" marR="0" marT="0" marB="0" anchor="b"/>
                </a:tc>
              </a:tr>
            </a:tbl>
          </a:graphicData>
        </a:graphic>
      </p:graphicFrame>
      <p:sp>
        <p:nvSpPr>
          <p:cNvPr id="5" name="Title 1"/>
          <p:cNvSpPr>
            <a:spLocks noGrp="1"/>
          </p:cNvSpPr>
          <p:nvPr>
            <p:ph type="title"/>
          </p:nvPr>
        </p:nvSpPr>
        <p:spPr>
          <a:xfrm>
            <a:off x="685800" y="428604"/>
            <a:ext cx="7772400" cy="714380"/>
          </a:xfrm>
        </p:spPr>
        <p:txBody>
          <a:bodyPr/>
          <a:lstStyle/>
          <a:p>
            <a:r>
              <a:rPr lang="en-US" b="1" dirty="0" smtClean="0">
                <a:solidFill>
                  <a:srgbClr val="663300"/>
                </a:solidFill>
                <a:latin typeface="Comic Sans MS" pitchFamily="66" charset="0"/>
              </a:rPr>
              <a:t>Tuberculosis death rate</a:t>
            </a:r>
            <a:br>
              <a:rPr lang="en-US" b="1" dirty="0" smtClean="0">
                <a:solidFill>
                  <a:srgbClr val="663300"/>
                </a:solidFill>
                <a:latin typeface="Comic Sans MS" pitchFamily="66" charset="0"/>
              </a:rPr>
            </a:br>
            <a:endParaRPr lang="th-TH" dirty="0"/>
          </a:p>
        </p:txBody>
      </p:sp>
      <p:sp>
        <p:nvSpPr>
          <p:cNvPr id="6"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6512" y="404664"/>
            <a:ext cx="6840760" cy="2376264"/>
          </a:xfrm>
        </p:spPr>
        <p:txBody>
          <a:bodyPr/>
          <a:lstStyle/>
          <a:p>
            <a:r>
              <a:rPr lang="en-US" b="1" dirty="0" smtClean="0">
                <a:ln>
                  <a:solidFill>
                    <a:srgbClr val="0070C0"/>
                  </a:solidFill>
                </a:ln>
                <a:blipFill>
                  <a:blip r:embed="rId3"/>
                  <a:tile tx="0" ty="0" sx="100000" sy="100000" flip="none" algn="tl"/>
                </a:blipFill>
                <a:effectLst>
                  <a:outerShdw blurRad="38100" dist="38100" dir="2700000" algn="tl">
                    <a:srgbClr val="000000">
                      <a:alpha val="43137"/>
                    </a:srgbClr>
                  </a:outerShdw>
                </a:effectLst>
                <a:latin typeface="Comic Sans MS" pitchFamily="66" charset="0"/>
              </a:rPr>
              <a:t>Investigation </a:t>
            </a:r>
            <a:br>
              <a:rPr lang="en-US" b="1" dirty="0" smtClean="0">
                <a:ln>
                  <a:solidFill>
                    <a:srgbClr val="0070C0"/>
                  </a:solidFill>
                </a:ln>
                <a:blipFill>
                  <a:blip r:embed="rId3"/>
                  <a:tile tx="0" ty="0" sx="100000" sy="100000" flip="none" algn="tl"/>
                </a:blipFill>
                <a:effectLst>
                  <a:outerShdw blurRad="38100" dist="38100" dir="2700000" algn="tl">
                    <a:srgbClr val="000000">
                      <a:alpha val="43137"/>
                    </a:srgbClr>
                  </a:outerShdw>
                </a:effectLst>
                <a:latin typeface="Comic Sans MS" pitchFamily="66" charset="0"/>
              </a:rPr>
            </a:br>
            <a:r>
              <a:rPr lang="en-US" b="1" dirty="0" smtClean="0">
                <a:ln>
                  <a:solidFill>
                    <a:srgbClr val="0070C0"/>
                  </a:solidFill>
                </a:ln>
                <a:blipFill>
                  <a:blip r:embed="rId3"/>
                  <a:tile tx="0" ty="0" sx="100000" sy="100000" flip="none" algn="tl"/>
                </a:blipFill>
                <a:effectLst>
                  <a:outerShdw blurRad="38100" dist="38100" dir="2700000" algn="tl">
                    <a:srgbClr val="000000">
                      <a:alpha val="43137"/>
                    </a:srgbClr>
                  </a:outerShdw>
                </a:effectLst>
                <a:latin typeface="Comic Sans MS" pitchFamily="66" charset="0"/>
              </a:rPr>
              <a:t>of </a:t>
            </a:r>
            <a:br>
              <a:rPr lang="en-US" b="1" dirty="0" smtClean="0">
                <a:ln>
                  <a:solidFill>
                    <a:srgbClr val="0070C0"/>
                  </a:solidFill>
                </a:ln>
                <a:blipFill>
                  <a:blip r:embed="rId3"/>
                  <a:tile tx="0" ty="0" sx="100000" sy="100000" flip="none" algn="tl"/>
                </a:blipFill>
                <a:effectLst>
                  <a:outerShdw blurRad="38100" dist="38100" dir="2700000" algn="tl">
                    <a:srgbClr val="000000">
                      <a:alpha val="43137"/>
                    </a:srgbClr>
                  </a:outerShdw>
                </a:effectLst>
                <a:latin typeface="Comic Sans MS" pitchFamily="66" charset="0"/>
              </a:rPr>
            </a:br>
            <a:r>
              <a:rPr lang="en-US" b="1" dirty="0" smtClean="0">
                <a:ln>
                  <a:solidFill>
                    <a:srgbClr val="0070C0"/>
                  </a:solidFill>
                </a:ln>
                <a:blipFill>
                  <a:blip r:embed="rId3"/>
                  <a:tile tx="0" ty="0" sx="100000" sy="100000" flip="none" algn="tl"/>
                </a:blipFill>
                <a:effectLst>
                  <a:outerShdw blurRad="38100" dist="38100" dir="2700000" algn="tl">
                    <a:srgbClr val="000000">
                      <a:alpha val="43137"/>
                    </a:srgbClr>
                  </a:outerShdw>
                </a:effectLst>
                <a:latin typeface="Comic Sans MS" pitchFamily="66" charset="0"/>
              </a:rPr>
              <a:t>Metadata</a:t>
            </a:r>
            <a:endParaRPr lang="en-US" b="1" dirty="0">
              <a:ln>
                <a:solidFill>
                  <a:srgbClr val="0070C0"/>
                </a:solidFill>
              </a:ln>
              <a:blipFill>
                <a:blip r:embed="rId3"/>
                <a:tile tx="0" ty="0" sx="100000" sy="100000" flip="none" algn="tl"/>
              </a:blipFill>
              <a:effectLst>
                <a:outerShdw blurRad="38100" dist="38100" dir="2700000" algn="tl">
                  <a:srgbClr val="000000">
                    <a:alpha val="43137"/>
                  </a:srgbClr>
                </a:outerShdw>
              </a:effectLst>
              <a:latin typeface="Comic Sans MS" pitchFamily="66" charset="0"/>
            </a:endParaRPr>
          </a:p>
        </p:txBody>
      </p:sp>
      <p:sp>
        <p:nvSpPr>
          <p:cNvPr id="5" name="TextBox 4"/>
          <p:cNvSpPr txBox="1"/>
          <p:nvPr/>
        </p:nvSpPr>
        <p:spPr>
          <a:xfrm>
            <a:off x="35496" y="6444044"/>
            <a:ext cx="3960440" cy="369332"/>
          </a:xfrm>
          <a:prstGeom prst="rect">
            <a:avLst/>
          </a:prstGeom>
          <a:noFill/>
        </p:spPr>
        <p:txBody>
          <a:bodyPr wrap="square" rtlCol="0">
            <a:spAutoFit/>
          </a:bodyPr>
          <a:lstStyle/>
          <a:p>
            <a:r>
              <a:rPr lang="en-US" sz="1800" b="1" dirty="0" smtClean="0">
                <a:solidFill>
                  <a:srgbClr val="C00000"/>
                </a:solidFill>
                <a:effectLst>
                  <a:outerShdw blurRad="38100" dist="38100" dir="2700000" algn="tl">
                    <a:srgbClr val="000000">
                      <a:alpha val="43137"/>
                    </a:srgbClr>
                  </a:outerShdw>
                </a:effectLst>
                <a:latin typeface="Comic Sans MS" pitchFamily="66" charset="0"/>
              </a:rPr>
              <a:t>nampung.gs4@gmail.com</a:t>
            </a:r>
            <a:endParaRPr lang="th-TH" sz="1800" b="1" dirty="0">
              <a:solidFill>
                <a:srgbClr val="C00000"/>
              </a:solidFill>
              <a:effectLst>
                <a:outerShdw blurRad="38100" dist="38100" dir="2700000" algn="tl">
                  <a:srgbClr val="000000">
                    <a:alpha val="43137"/>
                  </a:srgbClr>
                </a:outerShdw>
              </a:effectLst>
              <a:latin typeface="Comic Sans MS" pitchFamily="66" charset="0"/>
            </a:endParaRPr>
          </a:p>
        </p:txBody>
      </p:sp>
      <p:sp>
        <p:nvSpPr>
          <p:cNvPr id="8" name="TextBox 7"/>
          <p:cNvSpPr txBox="1"/>
          <p:nvPr/>
        </p:nvSpPr>
        <p:spPr>
          <a:xfrm>
            <a:off x="4644008" y="5982379"/>
            <a:ext cx="4536504" cy="830997"/>
          </a:xfrm>
          <a:prstGeom prst="rect">
            <a:avLst/>
          </a:prstGeom>
          <a:noFill/>
        </p:spPr>
        <p:txBody>
          <a:bodyPr wrap="square" rtlCol="0">
            <a:spAutoFit/>
          </a:bodyPr>
          <a:lstStyle/>
          <a:p>
            <a:pPr algn="ctr"/>
            <a:r>
              <a:rPr lang="en-US" b="1" dirty="0" err="1" smtClean="0">
                <a:ln>
                  <a:solidFill>
                    <a:srgbClr val="7030A0"/>
                  </a:solidFill>
                </a:ln>
                <a:solidFill>
                  <a:srgbClr val="00B0F0"/>
                </a:solidFill>
                <a:effectLst>
                  <a:outerShdw blurRad="38100" dist="38100" dir="2700000" algn="tl">
                    <a:srgbClr val="000000">
                      <a:alpha val="43137"/>
                    </a:srgbClr>
                  </a:outerShdw>
                </a:effectLst>
                <a:latin typeface="Comic Sans MS" pitchFamily="66" charset="0"/>
              </a:rPr>
              <a:t>Nampung</a:t>
            </a:r>
            <a:r>
              <a:rPr lang="en-US" b="1" dirty="0" smtClean="0">
                <a:ln>
                  <a:solidFill>
                    <a:srgbClr val="7030A0"/>
                  </a:solidFill>
                </a:ln>
                <a:solidFill>
                  <a:srgbClr val="00B0F0"/>
                </a:solidFill>
                <a:effectLst>
                  <a:outerShdw blurRad="38100" dist="38100" dir="2700000" algn="tl">
                    <a:srgbClr val="000000">
                      <a:alpha val="43137"/>
                    </a:srgbClr>
                  </a:outerShdw>
                </a:effectLst>
                <a:latin typeface="Comic Sans MS" pitchFamily="66" charset="0"/>
              </a:rPr>
              <a:t> </a:t>
            </a:r>
            <a:r>
              <a:rPr lang="en-US" b="1" dirty="0" err="1" smtClean="0">
                <a:ln>
                  <a:solidFill>
                    <a:srgbClr val="7030A0"/>
                  </a:solidFill>
                </a:ln>
                <a:solidFill>
                  <a:srgbClr val="00B0F0"/>
                </a:solidFill>
                <a:effectLst>
                  <a:outerShdw blurRad="38100" dist="38100" dir="2700000" algn="tl">
                    <a:srgbClr val="000000">
                      <a:alpha val="43137"/>
                    </a:srgbClr>
                  </a:outerShdw>
                </a:effectLst>
                <a:latin typeface="Comic Sans MS" pitchFamily="66" charset="0"/>
              </a:rPr>
              <a:t>Chirdchuepong</a:t>
            </a:r>
            <a:endParaRPr lang="en-US" b="1" dirty="0" smtClean="0">
              <a:ln>
                <a:solidFill>
                  <a:srgbClr val="7030A0"/>
                </a:solidFill>
              </a:ln>
              <a:solidFill>
                <a:srgbClr val="00B0F0"/>
              </a:solidFill>
              <a:effectLst>
                <a:outerShdw blurRad="38100" dist="38100" dir="2700000" algn="tl">
                  <a:srgbClr val="000000">
                    <a:alpha val="43137"/>
                  </a:srgbClr>
                </a:outerShdw>
              </a:effectLst>
              <a:latin typeface="Comic Sans MS" pitchFamily="66" charset="0"/>
            </a:endParaRPr>
          </a:p>
          <a:p>
            <a:pPr algn="ctr"/>
            <a:r>
              <a:rPr lang="en-US" b="1" dirty="0" smtClean="0">
                <a:ln>
                  <a:solidFill>
                    <a:srgbClr val="00B0F0"/>
                  </a:solidFill>
                </a:ln>
                <a:solidFill>
                  <a:srgbClr val="7030A0"/>
                </a:solidFill>
                <a:effectLst>
                  <a:outerShdw blurRad="38100" dist="38100" dir="2700000" algn="tl">
                    <a:srgbClr val="000000">
                      <a:alpha val="43137"/>
                    </a:srgbClr>
                  </a:outerShdw>
                </a:effectLst>
                <a:latin typeface="Comic Sans MS" pitchFamily="66" charset="0"/>
              </a:rPr>
              <a:t>National Statistical office</a:t>
            </a:r>
            <a:endParaRPr lang="th-TH" b="1" dirty="0">
              <a:ln>
                <a:solidFill>
                  <a:srgbClr val="00B0F0"/>
                </a:solidFill>
              </a:ln>
              <a:solidFill>
                <a:srgbClr val="7030A0"/>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6931024"/>
              </p:ext>
            </p:extLst>
          </p:nvPr>
        </p:nvGraphicFramePr>
        <p:xfrm>
          <a:off x="251520" y="2564904"/>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p:txBody>
          <a:bodyPr/>
          <a:lstStyle/>
          <a:p>
            <a:r>
              <a:rPr lang="en-US" b="1" dirty="0" smtClean="0">
                <a:solidFill>
                  <a:srgbClr val="663300"/>
                </a:solidFill>
                <a:latin typeface="Comic Sans MS" pitchFamily="66" charset="0"/>
              </a:rPr>
              <a:t>Tuberculosis death rate</a:t>
            </a:r>
            <a:br>
              <a:rPr lang="en-US" b="1" dirty="0" smtClean="0">
                <a:solidFill>
                  <a:srgbClr val="663300"/>
                </a:solidFill>
                <a:latin typeface="Comic Sans MS" pitchFamily="66" charset="0"/>
              </a:rPr>
            </a:br>
            <a:endParaRPr lang="th-TH" dirty="0"/>
          </a:p>
        </p:txBody>
      </p:sp>
      <p:sp>
        <p:nvSpPr>
          <p:cNvPr id="6"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Tree>
    <p:extLst>
      <p:ext uri="{BB962C8B-B14F-4D97-AF65-F5344CB8AC3E}">
        <p14:creationId xmlns:p14="http://schemas.microsoft.com/office/powerpoint/2010/main" val="962224923"/>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772400" cy="1143000"/>
          </a:xfrm>
        </p:spPr>
        <p:txBody>
          <a:bodyPr/>
          <a:lstStyle/>
          <a:p>
            <a:r>
              <a:rPr lang="en-US" b="1" dirty="0" smtClean="0">
                <a:effectLst>
                  <a:outerShdw blurRad="38100" dist="38100" dir="2700000" algn="tl">
                    <a:srgbClr val="000000">
                      <a:alpha val="43137"/>
                    </a:srgbClr>
                  </a:outerShdw>
                </a:effectLst>
                <a:latin typeface="Comic Sans MS" panose="030F0702030302020204" pitchFamily="66" charset="0"/>
              </a:rPr>
              <a:t>Discrepancies</a:t>
            </a:r>
            <a:endParaRPr lang="th-TH" b="1" dirty="0">
              <a:effectLst>
                <a:outerShdw blurRad="38100" dist="38100" dir="2700000" algn="tl">
                  <a:srgbClr val="000000">
                    <a:alpha val="43137"/>
                  </a:srgbClr>
                </a:outerShdw>
              </a:effectLst>
              <a:latin typeface="Comic Sans MS" panose="030F0702030302020204" pitchFamily="66" charset="0"/>
            </a:endParaRPr>
          </a:p>
        </p:txBody>
      </p:sp>
      <p:sp>
        <p:nvSpPr>
          <p:cNvPr id="5" name="Content Placeholder 4"/>
          <p:cNvSpPr>
            <a:spLocks noGrp="1"/>
          </p:cNvSpPr>
          <p:nvPr>
            <p:ph idx="1"/>
          </p:nvPr>
        </p:nvSpPr>
        <p:spPr/>
        <p:txBody>
          <a:bodyPr/>
          <a:lstStyle/>
          <a:p>
            <a:r>
              <a:rPr lang="en-US" dirty="0" smtClean="0">
                <a:latin typeface="Comic Sans MS" panose="030F0702030302020204" pitchFamily="66" charset="0"/>
              </a:rPr>
              <a:t>Human error</a:t>
            </a:r>
          </a:p>
          <a:p>
            <a:r>
              <a:rPr lang="en-US" dirty="0" smtClean="0">
                <a:latin typeface="Comic Sans MS" panose="030F0702030302020204" pitchFamily="66" charset="0"/>
              </a:rPr>
              <a:t>Methodology</a:t>
            </a:r>
          </a:p>
          <a:p>
            <a:r>
              <a:rPr lang="en-US" dirty="0" smtClean="0">
                <a:latin typeface="Comic Sans MS" panose="030F0702030302020204" pitchFamily="66" charset="0"/>
              </a:rPr>
              <a:t>Coverage</a:t>
            </a:r>
          </a:p>
          <a:p>
            <a:r>
              <a:rPr lang="en-US" dirty="0" smtClean="0">
                <a:latin typeface="Comic Sans MS" panose="030F0702030302020204" pitchFamily="66" charset="0"/>
              </a:rPr>
              <a:t>Etc….</a:t>
            </a:r>
            <a:endParaRPr lang="en-US" dirty="0" smtClean="0">
              <a:latin typeface="Comic Sans MS" panose="030F0702030302020204" pitchFamily="66" charset="0"/>
            </a:endParaRPr>
          </a:p>
          <a:p>
            <a:endParaRPr lang="en-US" dirty="0" smtClean="0">
              <a:latin typeface="Comic Sans MS" panose="030F0702030302020204" pitchFamily="66" charset="0"/>
            </a:endParaRPr>
          </a:p>
          <a:p>
            <a:endParaRPr lang="th-TH" dirty="0">
              <a:latin typeface="Comic Sans MS" panose="030F0702030302020204" pitchFamily="66" charset="0"/>
            </a:endParaRPr>
          </a:p>
        </p:txBody>
      </p:sp>
      <p:sp>
        <p:nvSpPr>
          <p:cNvPr id="4"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คลิกชมภาพต่อไป"/>
          <p:cNvPicPr>
            <a:picLocks noChangeAspect="1" noChangeArrowheads="1"/>
          </p:cNvPicPr>
          <p:nvPr/>
        </p:nvPicPr>
        <p:blipFill>
          <a:blip r:embed="rId3" cstate="print"/>
          <a:srcRect/>
          <a:stretch>
            <a:fillRect/>
          </a:stretch>
        </p:blipFill>
        <p:spPr bwMode="auto">
          <a:xfrm>
            <a:off x="-32" y="0"/>
            <a:ext cx="9123292" cy="6858024"/>
          </a:xfrm>
          <a:prstGeom prst="rect">
            <a:avLst/>
          </a:prstGeom>
          <a:noFill/>
        </p:spPr>
      </p:pic>
      <p:sp>
        <p:nvSpPr>
          <p:cNvPr id="3" name="TextBox 2"/>
          <p:cNvSpPr txBox="1"/>
          <p:nvPr/>
        </p:nvSpPr>
        <p:spPr>
          <a:xfrm>
            <a:off x="1142976" y="1142984"/>
            <a:ext cx="5857916" cy="1200329"/>
          </a:xfrm>
          <a:prstGeom prst="rect">
            <a:avLst/>
          </a:prstGeom>
          <a:noFill/>
        </p:spPr>
        <p:txBody>
          <a:bodyPr wrap="square" rtlCol="0">
            <a:spAutoFit/>
          </a:bodyPr>
          <a:lstStyle/>
          <a:p>
            <a:r>
              <a:rPr lang="en-US" sz="7200" b="1" dirty="0" smtClean="0">
                <a:solidFill>
                  <a:srgbClr val="FFC000"/>
                </a:solidFill>
                <a:effectLst>
                  <a:outerShdw blurRad="38100" dist="38100" dir="2700000" algn="tl">
                    <a:srgbClr val="000000">
                      <a:alpha val="43137"/>
                    </a:srgbClr>
                  </a:outerShdw>
                </a:effectLst>
                <a:latin typeface="Bradley Hand ITC" pitchFamily="66" charset="0"/>
              </a:rPr>
              <a:t>Thank  you</a:t>
            </a:r>
            <a:endParaRPr lang="th-TH" sz="7200" b="1" dirty="0">
              <a:solidFill>
                <a:srgbClr val="FFC000"/>
              </a:solidFill>
              <a:effectLst>
                <a:outerShdw blurRad="38100" dist="38100" dir="2700000" algn="tl">
                  <a:srgbClr val="000000">
                    <a:alpha val="43137"/>
                  </a:srgbClr>
                </a:outerShdw>
              </a:effectLst>
              <a:latin typeface="Bradley Hand ITC" pitchFamily="66" charset="0"/>
            </a:endParaRPr>
          </a:p>
        </p:txBody>
      </p:sp>
      <p:sp>
        <p:nvSpPr>
          <p:cNvPr id="4"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chemeClr val="bg1"/>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chemeClr val="bg1"/>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chemeClr val="bg1"/>
              </a:solidFill>
              <a:uLnTx/>
              <a:uFillTx/>
              <a:latin typeface="Comic Sans MS" pitchFamily="66" charset="0"/>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96944" cy="1143000"/>
          </a:xfrm>
        </p:spPr>
        <p:txBody>
          <a:bodyPr/>
          <a:lstStyle/>
          <a:p>
            <a:r>
              <a:rPr lang="en-US" b="1" dirty="0" smtClean="0">
                <a:effectLst>
                  <a:outerShdw blurRad="38100" dist="38100" dir="2700000" algn="tl">
                    <a:srgbClr val="000000">
                      <a:alpha val="43137"/>
                    </a:srgbClr>
                  </a:outerShdw>
                </a:effectLst>
                <a:latin typeface="Comic Sans MS" panose="030F0702030302020204" pitchFamily="66" charset="0"/>
              </a:rPr>
              <a:t>The metadata in </a:t>
            </a:r>
            <a:r>
              <a:rPr lang="en-US" b="1" dirty="0" err="1" smtClean="0">
                <a:effectLst>
                  <a:outerShdw blurRad="38100" dist="38100" dir="2700000" algn="tl">
                    <a:srgbClr val="000000">
                      <a:alpha val="43137"/>
                    </a:srgbClr>
                  </a:outerShdw>
                </a:effectLst>
                <a:latin typeface="Comic Sans MS" panose="030F0702030302020204" pitchFamily="66" charset="0"/>
              </a:rPr>
              <a:t>statXchange</a:t>
            </a:r>
            <a:endParaRPr lang="th-TH" b="1"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sz="half" idx="1"/>
          </p:nvPr>
        </p:nvSpPr>
        <p:spPr>
          <a:xfrm>
            <a:off x="611560" y="1772816"/>
            <a:ext cx="3810000" cy="4114800"/>
          </a:xfrm>
        </p:spPr>
        <p:txBody>
          <a:bodyPr/>
          <a:lstStyle/>
          <a:p>
            <a:pPr>
              <a:buClr>
                <a:srgbClr val="C00000"/>
              </a:buClr>
              <a:buSzPct val="65000"/>
              <a:buFont typeface="Webdings" panose="05030102010509060703" pitchFamily="18" charset="2"/>
              <a:buChar char="Y"/>
            </a:pPr>
            <a:r>
              <a:rPr lang="en-US" dirty="0" smtClean="0">
                <a:solidFill>
                  <a:srgbClr val="663300"/>
                </a:solidFill>
                <a:latin typeface="Comic Sans MS" panose="030F0702030302020204" pitchFamily="66" charset="0"/>
              </a:rPr>
              <a:t>Indicator</a:t>
            </a:r>
          </a:p>
          <a:p>
            <a:pPr>
              <a:buClr>
                <a:srgbClr val="C00000"/>
              </a:buClr>
              <a:buSzPct val="65000"/>
              <a:buFont typeface="Webdings" panose="05030102010509060703" pitchFamily="18" charset="2"/>
              <a:buChar char="Y"/>
            </a:pPr>
            <a:r>
              <a:rPr lang="en-US" dirty="0" smtClean="0">
                <a:solidFill>
                  <a:srgbClr val="663300"/>
                </a:solidFill>
                <a:latin typeface="Comic Sans MS" panose="030F0702030302020204" pitchFamily="66" charset="0"/>
              </a:rPr>
              <a:t>Definition</a:t>
            </a:r>
          </a:p>
          <a:p>
            <a:pPr>
              <a:buClr>
                <a:srgbClr val="C00000"/>
              </a:buClr>
              <a:buSzPct val="65000"/>
              <a:buFont typeface="Webdings" panose="05030102010509060703" pitchFamily="18" charset="2"/>
              <a:buChar char="Y"/>
            </a:pPr>
            <a:r>
              <a:rPr lang="en-US" dirty="0" smtClean="0">
                <a:solidFill>
                  <a:srgbClr val="663300"/>
                </a:solidFill>
                <a:latin typeface="Comic Sans MS" panose="030F0702030302020204" pitchFamily="66" charset="0"/>
              </a:rPr>
              <a:t>Project</a:t>
            </a:r>
          </a:p>
          <a:p>
            <a:pPr>
              <a:buClr>
                <a:srgbClr val="C00000"/>
              </a:buClr>
              <a:buSzPct val="65000"/>
              <a:buFont typeface="Webdings" panose="05030102010509060703" pitchFamily="18" charset="2"/>
              <a:buChar char="Y"/>
            </a:pPr>
            <a:r>
              <a:rPr lang="en-US" dirty="0" smtClean="0">
                <a:solidFill>
                  <a:srgbClr val="663300"/>
                </a:solidFill>
                <a:latin typeface="Comic Sans MS" panose="030F0702030302020204" pitchFamily="66" charset="0"/>
              </a:rPr>
              <a:t>Frequency</a:t>
            </a:r>
          </a:p>
          <a:p>
            <a:pPr>
              <a:buClr>
                <a:srgbClr val="C00000"/>
              </a:buClr>
              <a:buSzPct val="65000"/>
              <a:buFont typeface="Webdings" panose="05030102010509060703" pitchFamily="18" charset="2"/>
              <a:buChar char="Y"/>
            </a:pPr>
            <a:endParaRPr lang="en-US" dirty="0" smtClean="0">
              <a:solidFill>
                <a:srgbClr val="663300"/>
              </a:solidFill>
              <a:latin typeface="Comic Sans MS" panose="030F0702030302020204" pitchFamily="66" charset="0"/>
            </a:endParaRPr>
          </a:p>
          <a:p>
            <a:pPr>
              <a:buClr>
                <a:srgbClr val="C00000"/>
              </a:buClr>
              <a:buSzPct val="65000"/>
              <a:buFont typeface="Webdings" panose="05030102010509060703" pitchFamily="18" charset="2"/>
              <a:buChar char="Y"/>
            </a:pPr>
            <a:endParaRPr lang="th-TH" dirty="0">
              <a:solidFill>
                <a:srgbClr val="663300"/>
              </a:solidFill>
              <a:latin typeface="Comic Sans MS" panose="030F0702030302020204" pitchFamily="66" charset="0"/>
            </a:endParaRPr>
          </a:p>
        </p:txBody>
      </p:sp>
      <p:sp>
        <p:nvSpPr>
          <p:cNvPr id="4" name="Content Placeholder 3"/>
          <p:cNvSpPr>
            <a:spLocks noGrp="1"/>
          </p:cNvSpPr>
          <p:nvPr>
            <p:ph sz="half" idx="2"/>
          </p:nvPr>
        </p:nvSpPr>
        <p:spPr>
          <a:xfrm>
            <a:off x="4648200" y="1700808"/>
            <a:ext cx="3810000" cy="4114800"/>
          </a:xfrm>
        </p:spPr>
        <p:txBody>
          <a:bodyPr/>
          <a:lstStyle/>
          <a:p>
            <a:pPr>
              <a:buClr>
                <a:srgbClr val="C00000"/>
              </a:buClr>
              <a:buSzPct val="65000"/>
              <a:buFont typeface="Webdings" panose="05030102010509060703" pitchFamily="18" charset="2"/>
              <a:buChar char=""/>
            </a:pPr>
            <a:r>
              <a:rPr lang="en-US" dirty="0">
                <a:latin typeface="Comic Sans MS" panose="030F0702030302020204" pitchFamily="66" charset="0"/>
              </a:rPr>
              <a:t>Unit</a:t>
            </a:r>
          </a:p>
          <a:p>
            <a:pPr>
              <a:buClr>
                <a:srgbClr val="C00000"/>
              </a:buClr>
              <a:buSzPct val="65000"/>
              <a:buFont typeface="Webdings" panose="05030102010509060703" pitchFamily="18" charset="2"/>
              <a:buChar char=""/>
            </a:pPr>
            <a:r>
              <a:rPr lang="en-US" dirty="0">
                <a:latin typeface="Comic Sans MS" panose="030F0702030302020204" pitchFamily="66" charset="0"/>
              </a:rPr>
              <a:t>Source type</a:t>
            </a:r>
          </a:p>
          <a:p>
            <a:pPr>
              <a:buClr>
                <a:srgbClr val="C00000"/>
              </a:buClr>
              <a:buSzPct val="65000"/>
              <a:buFont typeface="Webdings" panose="05030102010509060703" pitchFamily="18" charset="2"/>
              <a:buChar char=""/>
            </a:pPr>
            <a:r>
              <a:rPr lang="en-US" dirty="0">
                <a:latin typeface="Comic Sans MS" panose="030F0702030302020204" pitchFamily="66" charset="0"/>
              </a:rPr>
              <a:t>location</a:t>
            </a:r>
          </a:p>
          <a:p>
            <a:pPr>
              <a:buClr>
                <a:srgbClr val="C00000"/>
              </a:buClr>
              <a:buSzPct val="65000"/>
              <a:buFont typeface="Webdings" panose="05030102010509060703" pitchFamily="18" charset="2"/>
              <a:buChar char=""/>
            </a:pPr>
            <a:r>
              <a:rPr lang="en-US" dirty="0">
                <a:latin typeface="Comic Sans MS" panose="030F0702030302020204" pitchFamily="66" charset="0"/>
              </a:rPr>
              <a:t>Source detail/ provider</a:t>
            </a:r>
          </a:p>
          <a:p>
            <a:pPr>
              <a:buClr>
                <a:srgbClr val="C00000"/>
              </a:buClr>
              <a:buSzPct val="65000"/>
              <a:buFont typeface="Webdings" panose="05030102010509060703" pitchFamily="18" charset="2"/>
              <a:buChar char=""/>
            </a:pPr>
            <a:endParaRPr lang="th-TH" dirty="0">
              <a:latin typeface="Comic Sans MS" panose="030F0702030302020204" pitchFamily="66" charset="0"/>
            </a:endParaRPr>
          </a:p>
        </p:txBody>
      </p:sp>
      <p:sp>
        <p:nvSpPr>
          <p:cNvPr id="5" name="TextBox 4"/>
          <p:cNvSpPr txBox="1"/>
          <p:nvPr/>
        </p:nvSpPr>
        <p:spPr>
          <a:xfrm>
            <a:off x="4283968" y="5016078"/>
            <a:ext cx="4464496" cy="1077218"/>
          </a:xfrm>
          <a:prstGeom prst="rect">
            <a:avLst/>
          </a:prstGeom>
          <a:noFill/>
        </p:spPr>
        <p:txBody>
          <a:bodyPr wrap="square" rtlCol="0">
            <a:spAutoFit/>
          </a:bodyPr>
          <a:lstStyle/>
          <a:p>
            <a:r>
              <a:rPr lang="en-US" sz="3200" b="1" dirty="0" smtClean="0">
                <a:solidFill>
                  <a:srgbClr val="C00000"/>
                </a:solidFill>
                <a:latin typeface="Comic Sans MS" panose="030F0702030302020204" pitchFamily="66" charset="0"/>
              </a:rPr>
              <a:t>The new version add up more DSD &amp; MSD</a:t>
            </a:r>
            <a:endParaRPr lang="th-TH" sz="32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80971117"/>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Text Placeholder 2"/>
          <p:cNvSpPr>
            <a:spLocks noGrp="1"/>
          </p:cNvSpPr>
          <p:nvPr>
            <p:ph type="body" idx="1"/>
          </p:nvPr>
        </p:nvSpPr>
        <p:spPr/>
        <p:txBody>
          <a:bodyPr/>
          <a:lstStyle/>
          <a:p>
            <a:endParaRPr lang="th-TH"/>
          </a:p>
        </p:txBody>
      </p:sp>
    </p:spTree>
  </p:cSld>
  <p:clrMapOvr>
    <a:masterClrMapping/>
  </p:clrMapOvr>
  <p:transition spd="slow">
    <p:circl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7171" name="Picture 3" descr="Z:\newtek\_backgrounds_1.02\Art\power_point\17-\seek_the_treasure\treasure_chest.png"/>
          <p:cNvPicPr>
            <a:picLocks noChangeAspect="1" noChangeArrowheads="1"/>
          </p:cNvPicPr>
          <p:nvPr/>
        </p:nvPicPr>
        <p:blipFill>
          <a:blip r:embed="rId2" cstate="print"/>
          <a:srcRect/>
          <a:stretch>
            <a:fillRect/>
          </a:stretch>
        </p:blipFill>
        <p:spPr bwMode="auto">
          <a:xfrm>
            <a:off x="2057400" y="2265363"/>
            <a:ext cx="7086600" cy="4592637"/>
          </a:xfrm>
          <a:prstGeom prst="rect">
            <a:avLst/>
          </a:prstGeom>
          <a:noFill/>
        </p:spPr>
      </p:pic>
      <p:pic>
        <p:nvPicPr>
          <p:cNvPr id="7172" name="Picture 4" descr="Z:\newtek\_backgrounds_1.02\Art\power_point\17-\seek_the_treasure\seek_the_treasure_qx.jpg"/>
          <p:cNvPicPr>
            <a:picLocks noChangeAspect="1" noChangeArrowheads="1"/>
          </p:cNvPicPr>
          <p:nvPr/>
        </p:nvPicPr>
        <p:blipFill>
          <a:blip r:embed="rId3" cstate="print"/>
          <a:srcRect/>
          <a:stretch>
            <a:fillRect/>
          </a:stretch>
        </p:blipFill>
        <p:spPr bwMode="auto">
          <a:xfrm>
            <a:off x="228600" y="304800"/>
            <a:ext cx="2286000" cy="1828800"/>
          </a:xfrm>
          <a:prstGeom prst="rect">
            <a:avLst/>
          </a:prstGeom>
          <a:noFill/>
        </p:spPr>
      </p:pic>
      <p:pic>
        <p:nvPicPr>
          <p:cNvPr id="7174" name="Picture 6" descr="Z:\newtek\_backgrounds_1.02\Art\power_point\17-\seek_the_treasure\seek_the_treasure_sld.jpg"/>
          <p:cNvPicPr>
            <a:picLocks noChangeAspect="1" noChangeArrowheads="1"/>
          </p:cNvPicPr>
          <p:nvPr/>
        </p:nvPicPr>
        <p:blipFill>
          <a:blip r:embed="rId4" cstate="print"/>
          <a:srcRect/>
          <a:stretch>
            <a:fillRect/>
          </a:stretch>
        </p:blipFill>
        <p:spPr bwMode="auto">
          <a:xfrm>
            <a:off x="2590800" y="304800"/>
            <a:ext cx="2286000" cy="1828800"/>
          </a:xfrm>
          <a:prstGeom prst="rect">
            <a:avLst/>
          </a:prstGeom>
          <a:noFill/>
        </p:spPr>
      </p:pic>
      <p:pic>
        <p:nvPicPr>
          <p:cNvPr id="7175" name="Picture 7" descr="Z:\newtek\_backgrounds_1.02\Art\power_point\17-\seek_the_treasure\seek_the_treasure_prt.jpg"/>
          <p:cNvPicPr>
            <a:picLocks noChangeAspect="1" noChangeArrowheads="1"/>
          </p:cNvPicPr>
          <p:nvPr/>
        </p:nvPicPr>
        <p:blipFill>
          <a:blip r:embed="rId5" cstate="print"/>
          <a:srcRect/>
          <a:stretch>
            <a:fillRect/>
          </a:stretch>
        </p:blipFill>
        <p:spPr bwMode="auto">
          <a:xfrm>
            <a:off x="4953000" y="304800"/>
            <a:ext cx="2286000" cy="1828800"/>
          </a:xfrm>
          <a:prstGeom prst="rect">
            <a:avLst/>
          </a:prstGeom>
          <a:noFill/>
        </p:spPr>
      </p:pic>
      <p:pic>
        <p:nvPicPr>
          <p:cNvPr id="7176" name="Picture 8" descr="Z:\newtek\_backgrounds_1.02\Art\power_point\17-\seek_the_treasure\seek_the_treasure_trs.jpg"/>
          <p:cNvPicPr>
            <a:picLocks noChangeAspect="1" noChangeArrowheads="1"/>
          </p:cNvPicPr>
          <p:nvPr/>
        </p:nvPicPr>
        <p:blipFill>
          <a:blip r:embed="rId6" cstate="print"/>
          <a:srcRect/>
          <a:stretch>
            <a:fillRect/>
          </a:stretch>
        </p:blipFill>
        <p:spPr bwMode="auto">
          <a:xfrm>
            <a:off x="228600" y="2286000"/>
            <a:ext cx="2286000" cy="1828800"/>
          </a:xfrm>
          <a:prstGeom prst="rect">
            <a:avLst/>
          </a:prstGeom>
          <a:noFill/>
        </p:spPr>
      </p:pic>
      <p:sp>
        <p:nvSpPr>
          <p:cNvPr id="7177" name="Rectangle 9"/>
          <p:cNvSpPr>
            <a:spLocks noChangeArrowheads="1"/>
          </p:cNvSpPr>
          <p:nvPr/>
        </p:nvSpPr>
        <p:spPr bwMode="auto">
          <a:xfrm>
            <a:off x="-1447800" y="4648200"/>
            <a:ext cx="5638800" cy="1447800"/>
          </a:xfrm>
          <a:prstGeom prst="rect">
            <a:avLst/>
          </a:prstGeom>
          <a:noFill/>
          <a:ln w="9525">
            <a:noFill/>
            <a:miter lim="800000"/>
            <a:headEnd/>
            <a:tailEnd/>
          </a:ln>
          <a:effectLst/>
        </p:spPr>
        <p:txBody>
          <a:bodyPr anchor="b"/>
          <a:lstStyle/>
          <a:p>
            <a:pPr algn="ctr"/>
            <a:r>
              <a:rPr lang="en-US" sz="3600" b="1">
                <a:solidFill>
                  <a:schemeClr val="tx2"/>
                </a:solidFill>
              </a:rPr>
              <a:t>Elements </a:t>
            </a:r>
          </a:p>
          <a:p>
            <a:pPr algn="ctr"/>
            <a:r>
              <a:rPr lang="en-US" sz="3600" b="1">
                <a:solidFill>
                  <a:schemeClr val="tx2"/>
                </a:solidFill>
              </a:rPr>
              <a:t>Page</a:t>
            </a: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4"/>
          <p:cNvSpPr>
            <a:spLocks noChangeArrowheads="1" noChangeShapeType="1" noTextEdit="1"/>
          </p:cNvSpPr>
          <p:nvPr/>
        </p:nvSpPr>
        <p:spPr bwMode="auto">
          <a:xfrm>
            <a:off x="571472" y="357166"/>
            <a:ext cx="8249000" cy="714380"/>
          </a:xfrm>
          <a:prstGeom prst="rect">
            <a:avLst/>
          </a:prstGeom>
        </p:spPr>
        <p:txBody>
          <a:bodyPr wrap="none" fromWordArt="1">
            <a:prstTxWarp prst="textPlain">
              <a:avLst>
                <a:gd name="adj" fmla="val 50000"/>
              </a:avLst>
            </a:prstTxWarp>
          </a:bodyPr>
          <a:lstStyle/>
          <a:p>
            <a:pPr algn="ctr">
              <a:defRPr/>
            </a:pPr>
            <a:r>
              <a:rPr lang="en-US" sz="3600" b="1" kern="10" dirty="0" smtClean="0">
                <a:ln w="9525">
                  <a:solidFill>
                    <a:srgbClr val="000000"/>
                  </a:solidFill>
                  <a:round/>
                  <a:headEnd/>
                  <a:tailEnd/>
                </a:ln>
                <a:gradFill rotWithShape="1">
                  <a:gsLst>
                    <a:gs pos="0">
                      <a:srgbClr val="FFFFCC"/>
                    </a:gs>
                    <a:gs pos="50000">
                      <a:srgbClr val="FF99CC">
                        <a:alpha val="75999"/>
                      </a:srgbClr>
                    </a:gs>
                    <a:gs pos="100000">
                      <a:srgbClr val="FFFFCC"/>
                    </a:gs>
                  </a:gsLst>
                  <a:lin ang="5400000" scaled="1"/>
                </a:gradFill>
                <a:latin typeface="Arial Black"/>
              </a:rPr>
              <a:t>Project </a:t>
            </a:r>
            <a:r>
              <a:rPr lang="en-US" sz="3600" b="1" kern="10" dirty="0">
                <a:ln w="9525">
                  <a:solidFill>
                    <a:srgbClr val="000000"/>
                  </a:solidFill>
                  <a:round/>
                  <a:headEnd/>
                  <a:tailEnd/>
                </a:ln>
                <a:gradFill rotWithShape="1">
                  <a:gsLst>
                    <a:gs pos="0">
                      <a:srgbClr val="FFFFCC"/>
                    </a:gs>
                    <a:gs pos="50000">
                      <a:srgbClr val="FF99CC">
                        <a:alpha val="75999"/>
                      </a:srgbClr>
                    </a:gs>
                    <a:gs pos="100000">
                      <a:srgbClr val="FFFFCC"/>
                    </a:gs>
                  </a:gsLst>
                  <a:lin ang="5400000" scaled="1"/>
                </a:gradFill>
                <a:latin typeface="Arial Black"/>
              </a:rPr>
              <a:t>on National </a:t>
            </a:r>
            <a:r>
              <a:rPr lang="en-US" sz="3600" b="1" kern="10" dirty="0" smtClean="0">
                <a:ln w="9525">
                  <a:solidFill>
                    <a:srgbClr val="000000"/>
                  </a:solidFill>
                  <a:round/>
                  <a:headEnd/>
                  <a:tailEnd/>
                </a:ln>
                <a:gradFill rotWithShape="1">
                  <a:gsLst>
                    <a:gs pos="0">
                      <a:srgbClr val="FFFFCC"/>
                    </a:gs>
                    <a:gs pos="50000">
                      <a:srgbClr val="FF99CC">
                        <a:alpha val="75999"/>
                      </a:srgbClr>
                    </a:gs>
                    <a:gs pos="100000">
                      <a:srgbClr val="FFFFCC"/>
                    </a:gs>
                  </a:gsLst>
                  <a:lin ang="5400000" scaled="1"/>
                </a:gradFill>
                <a:latin typeface="Arial Black"/>
              </a:rPr>
              <a:t>Development </a:t>
            </a:r>
            <a:r>
              <a:rPr lang="en-US" sz="3600" b="1" kern="10" dirty="0">
                <a:ln w="9525">
                  <a:solidFill>
                    <a:srgbClr val="000000"/>
                  </a:solidFill>
                  <a:round/>
                  <a:headEnd/>
                  <a:tailEnd/>
                </a:ln>
                <a:gradFill rotWithShape="1">
                  <a:gsLst>
                    <a:gs pos="0">
                      <a:srgbClr val="FFFFCC"/>
                    </a:gs>
                    <a:gs pos="50000">
                      <a:srgbClr val="FF99CC">
                        <a:alpha val="75999"/>
                      </a:srgbClr>
                    </a:gs>
                    <a:gs pos="100000">
                      <a:srgbClr val="FFFFCC"/>
                    </a:gs>
                  </a:gsLst>
                  <a:lin ang="5400000" scaled="1"/>
                </a:gradFill>
                <a:latin typeface="Arial Black"/>
              </a:rPr>
              <a:t>Indicators  </a:t>
            </a:r>
            <a:endParaRPr lang="th-TH" sz="3600" b="1" kern="10" dirty="0">
              <a:ln w="9525">
                <a:solidFill>
                  <a:srgbClr val="000000"/>
                </a:solidFill>
                <a:round/>
                <a:headEnd/>
                <a:tailEnd/>
              </a:ln>
              <a:gradFill rotWithShape="1">
                <a:gsLst>
                  <a:gs pos="0">
                    <a:srgbClr val="FFFFCC"/>
                  </a:gs>
                  <a:gs pos="50000">
                    <a:srgbClr val="FF99CC">
                      <a:alpha val="75999"/>
                    </a:srgbClr>
                  </a:gs>
                  <a:gs pos="100000">
                    <a:srgbClr val="FFFFCC"/>
                  </a:gs>
                </a:gsLst>
                <a:lin ang="5400000" scaled="1"/>
              </a:gradFill>
              <a:latin typeface="Arial Black"/>
            </a:endParaRPr>
          </a:p>
        </p:txBody>
      </p:sp>
      <p:grpSp>
        <p:nvGrpSpPr>
          <p:cNvPr id="2" name="Group 4"/>
          <p:cNvGrpSpPr>
            <a:grpSpLocks/>
          </p:cNvGrpSpPr>
          <p:nvPr/>
        </p:nvGrpSpPr>
        <p:grpSpPr bwMode="auto">
          <a:xfrm>
            <a:off x="571500" y="1565275"/>
            <a:ext cx="8223250" cy="5145088"/>
            <a:chOff x="623185" y="1144588"/>
            <a:chExt cx="8223217" cy="5144245"/>
          </a:xfrm>
        </p:grpSpPr>
        <p:grpSp>
          <p:nvGrpSpPr>
            <p:cNvPr id="4" name="Group 59"/>
            <p:cNvGrpSpPr>
              <a:grpSpLocks/>
            </p:cNvGrpSpPr>
            <p:nvPr/>
          </p:nvGrpSpPr>
          <p:grpSpPr bwMode="auto">
            <a:xfrm>
              <a:off x="811216" y="3128299"/>
              <a:ext cx="2053486" cy="1246404"/>
              <a:chOff x="3142566" y="-1303567"/>
              <a:chExt cx="3035966" cy="1897479"/>
            </a:xfrm>
            <a:effectLst>
              <a:outerShdw blurRad="50800" dist="38100" dir="18900000" algn="bl" rotWithShape="0">
                <a:prstClr val="black">
                  <a:alpha val="40000"/>
                </a:prstClr>
              </a:outerShdw>
            </a:effectLst>
          </p:grpSpPr>
          <p:pic>
            <p:nvPicPr>
              <p:cNvPr id="41" name="Picture 14"/>
              <p:cNvPicPr>
                <a:picLocks noChangeAspect="1" noChangeArrowheads="1"/>
              </p:cNvPicPr>
              <p:nvPr/>
            </p:nvPicPr>
            <p:blipFill>
              <a:blip r:embed="rId3" cstate="print"/>
              <a:srcRect/>
              <a:stretch>
                <a:fillRect/>
              </a:stretch>
            </p:blipFill>
            <p:spPr bwMode="auto">
              <a:xfrm>
                <a:off x="3142566" y="-1303567"/>
                <a:ext cx="3035966" cy="1897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2" name="Picture 26"/>
              <p:cNvPicPr>
                <a:picLocks noChangeAspect="1" noChangeArrowheads="1"/>
              </p:cNvPicPr>
              <p:nvPr/>
            </p:nvPicPr>
            <p:blipFill>
              <a:blip r:embed="rId4" cstate="print"/>
              <a:srcRect l="40742" t="26459" r="35039" b="61250"/>
              <a:stretch>
                <a:fillRect/>
              </a:stretch>
            </p:blipFill>
            <p:spPr bwMode="auto">
              <a:xfrm>
                <a:off x="3562991" y="-825471"/>
                <a:ext cx="2350352" cy="746115"/>
              </a:xfrm>
              <a:prstGeom prst="rect">
                <a:avLst/>
              </a:prstGeom>
              <a:noFill/>
              <a:ln w="9525">
                <a:noFill/>
                <a:miter lim="800000"/>
                <a:headEnd/>
                <a:tailEnd/>
              </a:ln>
            </p:spPr>
          </p:pic>
        </p:grpSp>
        <p:sp>
          <p:nvSpPr>
            <p:cNvPr id="7" name="Freeform 7"/>
            <p:cNvSpPr>
              <a:spLocks/>
            </p:cNvSpPr>
            <p:nvPr/>
          </p:nvSpPr>
          <p:spPr bwMode="gray">
            <a:xfrm rot="13541569">
              <a:off x="2553701" y="4263430"/>
              <a:ext cx="1536448" cy="1050921"/>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th-TH" sz="1800" b="1">
                <a:solidFill>
                  <a:srgbClr val="0033CC"/>
                </a:solidFill>
                <a:cs typeface="+mn-cs"/>
              </a:endParaRPr>
            </a:p>
          </p:txBody>
        </p:sp>
        <p:grpSp>
          <p:nvGrpSpPr>
            <p:cNvPr id="5" name="Group 51"/>
            <p:cNvGrpSpPr>
              <a:grpSpLocks/>
            </p:cNvGrpSpPr>
            <p:nvPr/>
          </p:nvGrpSpPr>
          <p:grpSpPr bwMode="auto">
            <a:xfrm>
              <a:off x="623185" y="1144588"/>
              <a:ext cx="2951128" cy="1603542"/>
              <a:chOff x="417513" y="1144588"/>
              <a:chExt cx="2987675" cy="1522412"/>
            </a:xfrm>
          </p:grpSpPr>
          <p:pic>
            <p:nvPicPr>
              <p:cNvPr id="35" name="Picture 34" descr="Slide1.JPG"/>
              <p:cNvPicPr>
                <a:picLocks noChangeAspect="1"/>
              </p:cNvPicPr>
              <p:nvPr/>
            </p:nvPicPr>
            <p:blipFill>
              <a:blip r:embed="rId5" cstate="print"/>
              <a:stretch>
                <a:fillRect/>
              </a:stretch>
            </p:blipFill>
            <p:spPr>
              <a:xfrm>
                <a:off x="2360562" y="1534885"/>
                <a:ext cx="1044650" cy="782099"/>
              </a:xfrm>
              <a:prstGeom prst="rect">
                <a:avLst/>
              </a:prstGeom>
              <a:ln>
                <a:noFill/>
              </a:ln>
              <a:effectLst>
                <a:outerShdw blurRad="292100" dist="139700" dir="2700000" algn="tl" rotWithShape="0">
                  <a:srgbClr val="333333">
                    <a:alpha val="65000"/>
                  </a:srgbClr>
                </a:outerShdw>
              </a:effectLst>
            </p:spPr>
          </p:pic>
          <p:grpSp>
            <p:nvGrpSpPr>
              <p:cNvPr id="6" name="Group 50"/>
              <p:cNvGrpSpPr>
                <a:grpSpLocks/>
              </p:cNvGrpSpPr>
              <p:nvPr/>
            </p:nvGrpSpPr>
            <p:grpSpPr bwMode="auto">
              <a:xfrm>
                <a:off x="417513" y="1144588"/>
                <a:ext cx="1927225" cy="1522412"/>
                <a:chOff x="417513" y="1144588"/>
                <a:chExt cx="1927225" cy="1522412"/>
              </a:xfrm>
            </p:grpSpPr>
            <p:sp>
              <p:nvSpPr>
                <p:cNvPr id="8230" name="AutoShape 3"/>
                <p:cNvSpPr>
                  <a:spLocks noChangeArrowheads="1"/>
                </p:cNvSpPr>
                <p:nvPr/>
              </p:nvSpPr>
              <p:spPr bwMode="invGray">
                <a:xfrm>
                  <a:off x="417513" y="1144588"/>
                  <a:ext cx="1927225" cy="1522412"/>
                </a:xfrm>
                <a:prstGeom prst="rightArrow">
                  <a:avLst>
                    <a:gd name="adj1" fmla="val 79306"/>
                    <a:gd name="adj2" fmla="val 32298"/>
                  </a:avLst>
                </a:prstGeom>
                <a:gradFill rotWithShape="1">
                  <a:gsLst>
                    <a:gs pos="0">
                      <a:schemeClr val="bg1"/>
                    </a:gs>
                    <a:gs pos="100000">
                      <a:schemeClr val="accent2"/>
                    </a:gs>
                  </a:gsLst>
                  <a:lin ang="0" scaled="1"/>
                </a:gradFill>
                <a:ln w="9525">
                  <a:noFill/>
                  <a:miter lim="800000"/>
                  <a:headEnd/>
                  <a:tailEnd/>
                </a:ln>
              </p:spPr>
              <p:txBody>
                <a:bodyPr wrap="none" anchor="ctr"/>
                <a:lstStyle/>
                <a:p>
                  <a:endParaRPr lang="th-TH" sz="1800">
                    <a:latin typeface="JasmineUPC" pitchFamily="18" charset="-34"/>
                    <a:cs typeface="JasmineUPC" pitchFamily="18" charset="-34"/>
                  </a:endParaRPr>
                </a:p>
              </p:txBody>
            </p:sp>
            <p:sp>
              <p:nvSpPr>
                <p:cNvPr id="8231" name="Rectangle 96"/>
                <p:cNvSpPr>
                  <a:spLocks noChangeArrowheads="1"/>
                </p:cNvSpPr>
                <p:nvPr/>
              </p:nvSpPr>
              <p:spPr bwMode="gray">
                <a:xfrm>
                  <a:off x="489837" y="1482183"/>
                  <a:ext cx="1556451" cy="135647"/>
                </a:xfrm>
                <a:prstGeom prst="rect">
                  <a:avLst/>
                </a:prstGeom>
                <a:solidFill>
                  <a:srgbClr val="FFFFFF"/>
                </a:solidFill>
                <a:ln w="0">
                  <a:noFill/>
                  <a:round/>
                  <a:headEnd/>
                  <a:tailEnd/>
                </a:ln>
              </p:spPr>
              <p:txBody>
                <a:bodyPr anchor="ctr"/>
                <a:lstStyle/>
                <a:p>
                  <a:pPr>
                    <a:spcBef>
                      <a:spcPct val="50000"/>
                    </a:spcBef>
                    <a:buFontTx/>
                    <a:buChar char="-"/>
                  </a:pPr>
                  <a:r>
                    <a:rPr lang="en-US" sz="1100" b="1">
                      <a:latin typeface="Tahoma" pitchFamily="34" charset="0"/>
                      <a:cs typeface="Tahoma" pitchFamily="34" charset="0"/>
                    </a:rPr>
                    <a:t>Project approved</a:t>
                  </a:r>
                  <a:endParaRPr lang="th-TH" sz="1100" b="1">
                    <a:latin typeface="Tahoma" pitchFamily="34" charset="0"/>
                    <a:cs typeface="Tahoma" pitchFamily="34" charset="0"/>
                  </a:endParaRPr>
                </a:p>
              </p:txBody>
            </p:sp>
            <p:sp>
              <p:nvSpPr>
                <p:cNvPr id="8232" name="Rectangle 97"/>
                <p:cNvSpPr>
                  <a:spLocks noChangeArrowheads="1"/>
                </p:cNvSpPr>
                <p:nvPr/>
              </p:nvSpPr>
              <p:spPr bwMode="gray">
                <a:xfrm>
                  <a:off x="530998" y="1753479"/>
                  <a:ext cx="1749594" cy="261012"/>
                </a:xfrm>
                <a:prstGeom prst="rect">
                  <a:avLst/>
                </a:prstGeom>
                <a:solidFill>
                  <a:srgbClr val="FFFFFF"/>
                </a:solidFill>
                <a:ln w="0">
                  <a:noFill/>
                  <a:round/>
                  <a:headEnd/>
                  <a:tailEnd/>
                </a:ln>
              </p:spPr>
              <p:txBody>
                <a:bodyPr anchor="ctr"/>
                <a:lstStyle/>
                <a:p>
                  <a:pPr>
                    <a:spcBef>
                      <a:spcPct val="50000"/>
                    </a:spcBef>
                    <a:buFontTx/>
                    <a:buChar char="-"/>
                  </a:pPr>
                  <a:r>
                    <a:rPr lang="en-US" sz="1100" b="1" dirty="0">
                      <a:latin typeface="Tahoma" pitchFamily="34" charset="0"/>
                      <a:cs typeface="Tahoma" pitchFamily="34" charset="0"/>
                    </a:rPr>
                    <a:t>Sign in </a:t>
                  </a:r>
                  <a:r>
                    <a:rPr lang="th-TH" sz="1100" b="1" dirty="0">
                      <a:latin typeface="Tahoma" pitchFamily="34" charset="0"/>
                      <a:cs typeface="Tahoma" pitchFamily="34" charset="0"/>
                    </a:rPr>
                    <a:t> </a:t>
                  </a:r>
                  <a:r>
                    <a:rPr lang="en-US" sz="1100" b="1" dirty="0">
                      <a:latin typeface="Tahoma" pitchFamily="34" charset="0"/>
                      <a:cs typeface="Tahoma" pitchFamily="34" charset="0"/>
                    </a:rPr>
                    <a:t>Cooperation agreement</a:t>
                  </a:r>
                </a:p>
              </p:txBody>
            </p:sp>
            <p:sp>
              <p:nvSpPr>
                <p:cNvPr id="8233" name="Rectangle 98"/>
                <p:cNvSpPr>
                  <a:spLocks noChangeArrowheads="1"/>
                </p:cNvSpPr>
                <p:nvPr/>
              </p:nvSpPr>
              <p:spPr bwMode="gray">
                <a:xfrm>
                  <a:off x="524485" y="2177171"/>
                  <a:ext cx="1556451" cy="254543"/>
                </a:xfrm>
                <a:prstGeom prst="rect">
                  <a:avLst/>
                </a:prstGeom>
                <a:solidFill>
                  <a:srgbClr val="FFFFFF"/>
                </a:solidFill>
                <a:ln w="0">
                  <a:noFill/>
                  <a:round/>
                  <a:headEnd/>
                  <a:tailEnd/>
                </a:ln>
              </p:spPr>
              <p:txBody>
                <a:bodyPr anchor="ctr"/>
                <a:lstStyle/>
                <a:p>
                  <a:r>
                    <a:rPr lang="en-US" sz="1100" b="1">
                      <a:latin typeface="Tahoma" pitchFamily="34" charset="0"/>
                      <a:cs typeface="Tahoma" pitchFamily="34" charset="0"/>
                    </a:rPr>
                    <a:t>-Set up working group</a:t>
                  </a:r>
                  <a:endParaRPr lang="th-TH" sz="1100" b="1">
                    <a:solidFill>
                      <a:srgbClr val="0033CC"/>
                    </a:solidFill>
                    <a:latin typeface="JasmineUPC" pitchFamily="18" charset="-34"/>
                    <a:cs typeface="JasmineUPC" pitchFamily="18" charset="-34"/>
                  </a:endParaRPr>
                </a:p>
              </p:txBody>
            </p:sp>
          </p:grpSp>
        </p:grpSp>
        <p:grpSp>
          <p:nvGrpSpPr>
            <p:cNvPr id="8" name="Group 128"/>
            <p:cNvGrpSpPr>
              <a:grpSpLocks/>
            </p:cNvGrpSpPr>
            <p:nvPr/>
          </p:nvGrpSpPr>
          <p:grpSpPr bwMode="auto">
            <a:xfrm>
              <a:off x="7529037" y="2173288"/>
              <a:ext cx="1174492" cy="1004931"/>
              <a:chOff x="7250447" y="2459099"/>
              <a:chExt cx="1189247" cy="954208"/>
            </a:xfrm>
          </p:grpSpPr>
          <p:pic>
            <p:nvPicPr>
              <p:cNvPr id="8225" name="Picture 4" descr="D:\image\organizer.jpg"/>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7542996" y="2742508"/>
                <a:ext cx="585099" cy="670799"/>
              </a:xfrm>
              <a:prstGeom prst="rect">
                <a:avLst/>
              </a:prstGeom>
              <a:noFill/>
              <a:ln w="9525">
                <a:noFill/>
                <a:miter lim="800000"/>
                <a:headEnd/>
                <a:tailEnd/>
              </a:ln>
            </p:spPr>
          </p:pic>
          <p:pic>
            <p:nvPicPr>
              <p:cNvPr id="8226" name="Picture 4" descr="D:\image\organizer.jpg"/>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7854595" y="2459099"/>
                <a:ext cx="585099" cy="670799"/>
              </a:xfrm>
              <a:prstGeom prst="rect">
                <a:avLst/>
              </a:prstGeom>
              <a:noFill/>
              <a:ln w="9525">
                <a:noFill/>
                <a:miter lim="800000"/>
                <a:headEnd/>
                <a:tailEnd/>
              </a:ln>
            </p:spPr>
          </p:pic>
          <p:pic>
            <p:nvPicPr>
              <p:cNvPr id="8227" name="Picture 4" descr="D:\image\organizer.jpg"/>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7250447" y="2514964"/>
                <a:ext cx="585099" cy="670799"/>
              </a:xfrm>
              <a:prstGeom prst="rect">
                <a:avLst/>
              </a:prstGeom>
              <a:noFill/>
              <a:ln w="9525">
                <a:noFill/>
                <a:miter lim="800000"/>
                <a:headEnd/>
                <a:tailEnd/>
              </a:ln>
            </p:spPr>
          </p:pic>
        </p:grpSp>
        <p:grpSp>
          <p:nvGrpSpPr>
            <p:cNvPr id="9" name="Group 52"/>
            <p:cNvGrpSpPr>
              <a:grpSpLocks/>
            </p:cNvGrpSpPr>
            <p:nvPr/>
          </p:nvGrpSpPr>
          <p:grpSpPr bwMode="auto">
            <a:xfrm>
              <a:off x="3734249" y="1203325"/>
              <a:ext cx="3684991" cy="1603543"/>
              <a:chOff x="3519488" y="1203325"/>
              <a:chExt cx="3730625" cy="1522413"/>
            </a:xfrm>
          </p:grpSpPr>
          <p:pic>
            <p:nvPicPr>
              <p:cNvPr id="8218" name="Picture 13" descr="D:\image\ประชุม.jpg"/>
              <p:cNvPicPr>
                <a:picLocks noChangeAspect="1" noChangeArrowheads="1"/>
              </p:cNvPicPr>
              <p:nvPr/>
            </p:nvPicPr>
            <p:blipFill>
              <a:blip r:embed="rId7" cstate="print">
                <a:clrChange>
                  <a:clrFrom>
                    <a:srgbClr val="FEFEFC"/>
                  </a:clrFrom>
                  <a:clrTo>
                    <a:srgbClr val="FEFEFC">
                      <a:alpha val="0"/>
                    </a:srgbClr>
                  </a:clrTo>
                </a:clrChange>
              </a:blip>
              <a:srcRect/>
              <a:stretch>
                <a:fillRect/>
              </a:stretch>
            </p:blipFill>
            <p:spPr bwMode="auto">
              <a:xfrm>
                <a:off x="5302250" y="1220788"/>
                <a:ext cx="1947863" cy="1474787"/>
              </a:xfrm>
              <a:prstGeom prst="rect">
                <a:avLst/>
              </a:prstGeom>
              <a:noFill/>
              <a:ln w="9525">
                <a:noFill/>
                <a:miter lim="800000"/>
                <a:headEnd/>
                <a:tailEnd/>
              </a:ln>
            </p:spPr>
          </p:pic>
          <p:grpSp>
            <p:nvGrpSpPr>
              <p:cNvPr id="10" name="Group 106"/>
              <p:cNvGrpSpPr>
                <a:grpSpLocks/>
              </p:cNvGrpSpPr>
              <p:nvPr/>
            </p:nvGrpSpPr>
            <p:grpSpPr bwMode="auto">
              <a:xfrm>
                <a:off x="3519488" y="1203325"/>
                <a:ext cx="1928812" cy="1522413"/>
                <a:chOff x="4129874" y="1184496"/>
                <a:chExt cx="1928505" cy="1522013"/>
              </a:xfrm>
            </p:grpSpPr>
            <p:sp>
              <p:nvSpPr>
                <p:cNvPr id="8222" name="AutoShape 3"/>
                <p:cNvSpPr>
                  <a:spLocks noChangeArrowheads="1"/>
                </p:cNvSpPr>
                <p:nvPr/>
              </p:nvSpPr>
              <p:spPr bwMode="invGray">
                <a:xfrm>
                  <a:off x="4129874" y="1184496"/>
                  <a:ext cx="1928505" cy="1522013"/>
                </a:xfrm>
                <a:prstGeom prst="rightArrow">
                  <a:avLst>
                    <a:gd name="adj1" fmla="val 79306"/>
                    <a:gd name="adj2" fmla="val 32328"/>
                  </a:avLst>
                </a:prstGeom>
                <a:gradFill rotWithShape="1">
                  <a:gsLst>
                    <a:gs pos="0">
                      <a:schemeClr val="bg1"/>
                    </a:gs>
                    <a:gs pos="100000">
                      <a:schemeClr val="accent2"/>
                    </a:gs>
                  </a:gsLst>
                  <a:lin ang="0" scaled="1"/>
                </a:gradFill>
                <a:ln w="9525">
                  <a:noFill/>
                  <a:miter lim="800000"/>
                  <a:headEnd/>
                  <a:tailEnd/>
                </a:ln>
              </p:spPr>
              <p:txBody>
                <a:bodyPr wrap="none" anchor="ctr"/>
                <a:lstStyle/>
                <a:p>
                  <a:endParaRPr lang="th-TH" sz="1800" b="1">
                    <a:solidFill>
                      <a:srgbClr val="0033CC"/>
                    </a:solidFill>
                    <a:latin typeface="JasmineUPC" pitchFamily="18" charset="-34"/>
                    <a:cs typeface="JasmineUPC" pitchFamily="18" charset="-34"/>
                  </a:endParaRPr>
                </a:p>
              </p:txBody>
            </p:sp>
            <p:pic>
              <p:nvPicPr>
                <p:cNvPr id="8223" name="Picture 15" descr="D:\image\books.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73030" y="2031185"/>
                  <a:ext cx="311352" cy="344139"/>
                </a:xfrm>
                <a:prstGeom prst="rect">
                  <a:avLst/>
                </a:prstGeom>
                <a:noFill/>
                <a:ln w="9525">
                  <a:noFill/>
                  <a:miter lim="800000"/>
                  <a:headEnd/>
                  <a:tailEnd/>
                </a:ln>
              </p:spPr>
            </p:pic>
            <p:pic>
              <p:nvPicPr>
                <p:cNvPr id="8224" name="Picture 50" descr="D:\image\computer.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260975" y="1945503"/>
                  <a:ext cx="564108" cy="550411"/>
                </a:xfrm>
                <a:prstGeom prst="rect">
                  <a:avLst/>
                </a:prstGeom>
                <a:noFill/>
                <a:ln w="9525">
                  <a:noFill/>
                  <a:miter lim="800000"/>
                  <a:headEnd/>
                  <a:tailEnd/>
                </a:ln>
              </p:spPr>
            </p:pic>
          </p:grpSp>
          <p:pic>
            <p:nvPicPr>
              <p:cNvPr id="8220" name="Picture 53" descr="D:\image\images (4).jpg"/>
              <p:cNvPicPr>
                <a:picLocks noChangeAspect="1" noChangeArrowheads="1"/>
              </p:cNvPicPr>
              <p:nvPr/>
            </p:nvPicPr>
            <p:blipFill>
              <a:blip r:embed="rId10" cstate="print">
                <a:clrChange>
                  <a:clrFrom>
                    <a:srgbClr val="F2F2F2"/>
                  </a:clrFrom>
                  <a:clrTo>
                    <a:srgbClr val="F2F2F2">
                      <a:alpha val="0"/>
                    </a:srgbClr>
                  </a:clrTo>
                </a:clrChange>
              </a:blip>
              <a:srcRect/>
              <a:stretch>
                <a:fillRect/>
              </a:stretch>
            </p:blipFill>
            <p:spPr bwMode="auto">
              <a:xfrm>
                <a:off x="4062413" y="2047875"/>
                <a:ext cx="455612" cy="490538"/>
              </a:xfrm>
              <a:prstGeom prst="rect">
                <a:avLst/>
              </a:prstGeom>
              <a:noFill/>
              <a:ln w="9525">
                <a:noFill/>
                <a:miter lim="800000"/>
                <a:headEnd/>
                <a:tailEnd/>
              </a:ln>
            </p:spPr>
          </p:pic>
          <p:sp>
            <p:nvSpPr>
              <p:cNvPr id="27" name="Rectangle 26"/>
              <p:cNvSpPr/>
              <p:nvPr/>
            </p:nvSpPr>
            <p:spPr bwMode="auto">
              <a:xfrm rot="20244648">
                <a:off x="5651002" y="1668959"/>
                <a:ext cx="1153936" cy="20946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rgbClr val="0033CC"/>
                    </a:solidFill>
                    <a:latin typeface="Tahoma" pitchFamily="34" charset="0"/>
                    <a:ea typeface="Tahoma" pitchFamily="34" charset="0"/>
                    <a:cs typeface="Tahoma" pitchFamily="34" charset="0"/>
                  </a:rPr>
                  <a:t>Working group</a:t>
                </a:r>
                <a:endParaRPr lang="th-TH" sz="1000" b="1" dirty="0">
                  <a:solidFill>
                    <a:srgbClr val="0033CC"/>
                  </a:solidFill>
                  <a:latin typeface="Tahoma" pitchFamily="34" charset="0"/>
                  <a:ea typeface="Tahoma" pitchFamily="34" charset="0"/>
                  <a:cs typeface="Tahoma" pitchFamily="34" charset="0"/>
                </a:endParaRPr>
              </a:p>
            </p:txBody>
          </p:sp>
        </p:grpSp>
        <p:pic>
          <p:nvPicPr>
            <p:cNvPr id="21" name="Picture 54"/>
            <p:cNvPicPr>
              <a:picLocks noChangeAspect="1" noChangeArrowheads="1"/>
            </p:cNvPicPr>
            <p:nvPr/>
          </p:nvPicPr>
          <p:blipFill>
            <a:blip r:embed="rId11" cstate="print"/>
            <a:srcRect/>
            <a:stretch>
              <a:fillRect/>
            </a:stretch>
          </p:blipFill>
          <p:spPr bwMode="auto">
            <a:xfrm>
              <a:off x="4106221" y="4908291"/>
              <a:ext cx="1107065" cy="630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14" name="Picture 15" descr="http://www.freevector.com/site_media/preview_images/FreeVector-Business-Meeting.jpg"/>
            <p:cNvPicPr>
              <a:picLocks noChangeAspect="1" noChangeArrowheads="1"/>
            </p:cNvPicPr>
            <p:nvPr/>
          </p:nvPicPr>
          <p:blipFill>
            <a:blip r:embed="rId12" cstate="print"/>
            <a:srcRect/>
            <a:stretch>
              <a:fillRect/>
            </a:stretch>
          </p:blipFill>
          <p:spPr bwMode="auto">
            <a:xfrm>
              <a:off x="7167615" y="3298825"/>
              <a:ext cx="1678787" cy="1008276"/>
            </a:xfrm>
            <a:prstGeom prst="rect">
              <a:avLst/>
            </a:prstGeom>
            <a:noFill/>
            <a:ln w="9525">
              <a:noFill/>
              <a:miter lim="800000"/>
              <a:headEnd/>
              <a:tailEnd/>
            </a:ln>
          </p:spPr>
        </p:pic>
        <p:pic>
          <p:nvPicPr>
            <p:cNvPr id="8215" name="Picture 17" descr="http://t0.gstatic.com/images?q=tbn:ANd9GcS0fURSGCHcIisboXEiDcvd2Tkc2Qpn4-yZeFHs77AGyQy0IVil5w"/>
            <p:cNvPicPr>
              <a:picLocks noChangeAspect="1" noChangeArrowheads="1"/>
            </p:cNvPicPr>
            <p:nvPr/>
          </p:nvPicPr>
          <p:blipFill>
            <a:blip r:embed="rId13" cstate="print"/>
            <a:srcRect/>
            <a:stretch>
              <a:fillRect/>
            </a:stretch>
          </p:blipFill>
          <p:spPr bwMode="auto">
            <a:xfrm>
              <a:off x="1583118" y="5150839"/>
              <a:ext cx="1884834" cy="1137994"/>
            </a:xfrm>
            <a:prstGeom prst="rect">
              <a:avLst/>
            </a:prstGeom>
            <a:noFill/>
            <a:ln w="9525">
              <a:noFill/>
              <a:miter lim="800000"/>
              <a:headEnd/>
              <a:tailEnd/>
            </a:ln>
          </p:spPr>
        </p:pic>
        <p:sp>
          <p:nvSpPr>
            <p:cNvPr id="8216" name="AutoShape 3"/>
            <p:cNvSpPr>
              <a:spLocks noChangeArrowheads="1"/>
            </p:cNvSpPr>
            <p:nvPr/>
          </p:nvSpPr>
          <p:spPr bwMode="invGray">
            <a:xfrm flipH="1">
              <a:off x="2885534" y="3054350"/>
              <a:ext cx="1553968" cy="1603543"/>
            </a:xfrm>
            <a:prstGeom prst="rightArrow">
              <a:avLst>
                <a:gd name="adj1" fmla="val 79306"/>
                <a:gd name="adj2" fmla="val 32324"/>
              </a:avLst>
            </a:prstGeom>
            <a:gradFill rotWithShape="1">
              <a:gsLst>
                <a:gs pos="0">
                  <a:schemeClr val="bg1"/>
                </a:gs>
                <a:gs pos="100000">
                  <a:schemeClr val="accent2"/>
                </a:gs>
              </a:gsLst>
              <a:lin ang="0" scaled="1"/>
            </a:gradFill>
            <a:ln w="9525">
              <a:noFill/>
              <a:miter lim="800000"/>
              <a:headEnd/>
              <a:tailEnd/>
            </a:ln>
          </p:spPr>
          <p:txBody>
            <a:bodyPr wrap="none" anchor="ctr"/>
            <a:lstStyle/>
            <a:p>
              <a:endParaRPr lang="th-TH" sz="1800" b="1">
                <a:solidFill>
                  <a:srgbClr val="0033CC"/>
                </a:solidFill>
                <a:latin typeface="JasmineUPC" pitchFamily="18" charset="-34"/>
                <a:cs typeface="JasmineUPC" pitchFamily="18" charset="-34"/>
              </a:endParaRPr>
            </a:p>
          </p:txBody>
        </p:sp>
        <p:pic>
          <p:nvPicPr>
            <p:cNvPr id="8217" name="Picture 3" descr="D:\image\Lectur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325777" y="3240087"/>
              <a:ext cx="1086864" cy="1208927"/>
            </a:xfrm>
            <a:prstGeom prst="rect">
              <a:avLst/>
            </a:prstGeom>
            <a:noFill/>
            <a:ln w="9525">
              <a:noFill/>
              <a:miter lim="800000"/>
              <a:headEnd/>
              <a:tailEnd/>
            </a:ln>
          </p:spPr>
        </p:pic>
      </p:grpSp>
      <p:sp>
        <p:nvSpPr>
          <p:cNvPr id="8198" name="Text Box 18"/>
          <p:cNvSpPr txBox="1">
            <a:spLocks noChangeArrowheads="1"/>
          </p:cNvSpPr>
          <p:nvPr/>
        </p:nvSpPr>
        <p:spPr bwMode="auto">
          <a:xfrm>
            <a:off x="3714750" y="1724019"/>
            <a:ext cx="1643063" cy="776287"/>
          </a:xfrm>
          <a:prstGeom prst="rect">
            <a:avLst/>
          </a:prstGeom>
          <a:noFill/>
          <a:ln w="9525">
            <a:noFill/>
            <a:miter lim="800000"/>
            <a:headEnd/>
            <a:tailEnd/>
          </a:ln>
        </p:spPr>
        <p:txBody>
          <a:bodyPr/>
          <a:lstStyle/>
          <a:p>
            <a:r>
              <a:rPr lang="en-US" sz="1100" b="1" dirty="0">
                <a:latin typeface="Tahoma" pitchFamily="34" charset="0"/>
                <a:cs typeface="Tahoma" pitchFamily="34" charset="0"/>
              </a:rPr>
              <a:t>Study indicators (Master Plan, web site, Questionnaires etc</a:t>
            </a:r>
            <a:r>
              <a:rPr lang="th-TH" sz="1100" b="1" dirty="0">
                <a:latin typeface="Tahoma" pitchFamily="34" charset="0"/>
                <a:cs typeface="Tahoma" pitchFamily="34" charset="0"/>
              </a:rPr>
              <a:t>)</a:t>
            </a:r>
          </a:p>
        </p:txBody>
      </p:sp>
      <p:sp>
        <p:nvSpPr>
          <p:cNvPr id="8199" name="Text Box 19"/>
          <p:cNvSpPr txBox="1">
            <a:spLocks noChangeArrowheads="1"/>
          </p:cNvSpPr>
          <p:nvPr/>
        </p:nvSpPr>
        <p:spPr bwMode="auto">
          <a:xfrm>
            <a:off x="7272338" y="1381125"/>
            <a:ext cx="1728787" cy="1047750"/>
          </a:xfrm>
          <a:prstGeom prst="rect">
            <a:avLst/>
          </a:prstGeom>
          <a:noFill/>
          <a:ln w="9525">
            <a:noFill/>
            <a:miter lim="800000"/>
            <a:headEnd/>
            <a:tailEnd/>
          </a:ln>
        </p:spPr>
        <p:txBody>
          <a:bodyPr/>
          <a:lstStyle/>
          <a:p>
            <a:r>
              <a:rPr lang="en-US" sz="1100" b="1">
                <a:latin typeface="Tahoma" pitchFamily="34" charset="0"/>
                <a:cs typeface="Tahoma" pitchFamily="34" charset="0"/>
              </a:rPr>
              <a:t>Workshop to selected indicators framework</a:t>
            </a:r>
            <a:endParaRPr lang="th-TH" sz="1100" b="1">
              <a:latin typeface="Tahoma" pitchFamily="34" charset="0"/>
              <a:cs typeface="Tahoma" pitchFamily="34" charset="0"/>
            </a:endParaRPr>
          </a:p>
          <a:p>
            <a:r>
              <a:rPr lang="th-TH" sz="1100" b="1">
                <a:latin typeface="Tahoma" pitchFamily="34" charset="0"/>
                <a:cs typeface="Tahoma" pitchFamily="34" charset="0"/>
              </a:rPr>
              <a:t>   - </a:t>
            </a:r>
            <a:r>
              <a:rPr lang="en-US" sz="1100" b="1">
                <a:latin typeface="Tahoma" pitchFamily="34" charset="0"/>
                <a:cs typeface="Tahoma" pitchFamily="34" charset="0"/>
              </a:rPr>
              <a:t>Economic</a:t>
            </a:r>
          </a:p>
          <a:p>
            <a:r>
              <a:rPr lang="en-US" sz="1100" b="1">
                <a:latin typeface="Tahoma" pitchFamily="34" charset="0"/>
                <a:cs typeface="Tahoma" pitchFamily="34" charset="0"/>
              </a:rPr>
              <a:t>   - Social</a:t>
            </a:r>
          </a:p>
          <a:p>
            <a:r>
              <a:rPr lang="en-US" sz="1100" b="1">
                <a:latin typeface="Tahoma" pitchFamily="34" charset="0"/>
                <a:cs typeface="Tahoma" pitchFamily="34" charset="0"/>
              </a:rPr>
              <a:t>   - Environment</a:t>
            </a:r>
            <a:r>
              <a:rPr lang="th-TH" sz="1100" b="1">
                <a:latin typeface="Tahoma" pitchFamily="34" charset="0"/>
                <a:cs typeface="Tahoma" pitchFamily="34" charset="0"/>
              </a:rPr>
              <a:t> </a:t>
            </a:r>
          </a:p>
        </p:txBody>
      </p:sp>
      <p:sp>
        <p:nvSpPr>
          <p:cNvPr id="8200" name="Text Box 10"/>
          <p:cNvSpPr txBox="1">
            <a:spLocks noChangeArrowheads="1"/>
          </p:cNvSpPr>
          <p:nvPr/>
        </p:nvSpPr>
        <p:spPr bwMode="auto">
          <a:xfrm>
            <a:off x="5500688" y="3200400"/>
            <a:ext cx="1643062" cy="1165225"/>
          </a:xfrm>
          <a:prstGeom prst="rect">
            <a:avLst/>
          </a:prstGeom>
          <a:noFill/>
          <a:ln w="9525">
            <a:noFill/>
            <a:miter lim="800000"/>
            <a:headEnd/>
            <a:tailEnd/>
          </a:ln>
        </p:spPr>
        <p:txBody>
          <a:bodyPr/>
          <a:lstStyle/>
          <a:p>
            <a:pPr>
              <a:lnSpc>
                <a:spcPct val="110000"/>
              </a:lnSpc>
            </a:pPr>
            <a:r>
              <a:rPr lang="en-US" sz="1100" b="1">
                <a:latin typeface="Tahoma" pitchFamily="34" charset="0"/>
                <a:cs typeface="Tahoma" pitchFamily="34" charset="0"/>
              </a:rPr>
              <a:t>-List of Indicators  with metadata</a:t>
            </a:r>
          </a:p>
          <a:p>
            <a:pPr>
              <a:lnSpc>
                <a:spcPct val="110000"/>
              </a:lnSpc>
              <a:buFont typeface="Angsana New" pitchFamily="18" charset="-34"/>
              <a:buChar char="-"/>
            </a:pPr>
            <a:r>
              <a:rPr lang="en-US" sz="1100" b="1">
                <a:latin typeface="Tahoma" pitchFamily="34" charset="0"/>
                <a:cs typeface="Tahoma" pitchFamily="34" charset="0"/>
              </a:rPr>
              <a:t>- release calendar</a:t>
            </a:r>
          </a:p>
          <a:p>
            <a:pPr>
              <a:lnSpc>
                <a:spcPct val="110000"/>
              </a:lnSpc>
              <a:buFont typeface="Angsana New" pitchFamily="18" charset="-34"/>
              <a:buChar char="-"/>
            </a:pPr>
            <a:r>
              <a:rPr lang="en-US" sz="1100" b="1">
                <a:latin typeface="Tahoma" pitchFamily="34" charset="0"/>
                <a:cs typeface="Tahoma" pitchFamily="34" charset="0"/>
              </a:rPr>
              <a:t>- responsible agency</a:t>
            </a:r>
          </a:p>
          <a:p>
            <a:pPr>
              <a:lnSpc>
                <a:spcPct val="110000"/>
              </a:lnSpc>
              <a:buFont typeface="Angsana New" pitchFamily="18" charset="-34"/>
              <a:buChar char="-"/>
            </a:pPr>
            <a:r>
              <a:rPr lang="en-US" sz="1100" b="1">
                <a:latin typeface="Tahoma" pitchFamily="34" charset="0"/>
                <a:cs typeface="Tahoma" pitchFamily="34" charset="0"/>
              </a:rPr>
              <a:t>- time frame </a:t>
            </a:r>
          </a:p>
          <a:p>
            <a:pPr>
              <a:lnSpc>
                <a:spcPct val="110000"/>
              </a:lnSpc>
            </a:pPr>
            <a:endParaRPr lang="th-TH" sz="1100" b="1">
              <a:latin typeface="Tahoma" pitchFamily="34" charset="0"/>
              <a:cs typeface="Tahoma" pitchFamily="34" charset="0"/>
            </a:endParaRPr>
          </a:p>
        </p:txBody>
      </p:sp>
      <p:sp>
        <p:nvSpPr>
          <p:cNvPr id="8201" name="Text Box 23"/>
          <p:cNvSpPr txBox="1">
            <a:spLocks noChangeArrowheads="1"/>
          </p:cNvSpPr>
          <p:nvPr/>
        </p:nvSpPr>
        <p:spPr bwMode="auto">
          <a:xfrm>
            <a:off x="1547813" y="5143500"/>
            <a:ext cx="1871662" cy="301625"/>
          </a:xfrm>
          <a:prstGeom prst="rect">
            <a:avLst/>
          </a:prstGeom>
          <a:noFill/>
          <a:ln w="9525">
            <a:noFill/>
            <a:miter lim="800000"/>
            <a:headEnd/>
            <a:tailEnd/>
          </a:ln>
        </p:spPr>
        <p:txBody>
          <a:bodyPr/>
          <a:lstStyle/>
          <a:p>
            <a:r>
              <a:rPr lang="en-US" sz="1400" b="1">
                <a:solidFill>
                  <a:srgbClr val="C00000"/>
                </a:solidFill>
                <a:latin typeface="Tahoma" pitchFamily="34" charset="0"/>
                <a:cs typeface="Tahoma" pitchFamily="34" charset="0"/>
              </a:rPr>
              <a:t>Network meeting</a:t>
            </a:r>
            <a:endParaRPr lang="th-TH" sz="1400">
              <a:solidFill>
                <a:srgbClr val="C00000"/>
              </a:solidFill>
              <a:latin typeface="Tahoma" pitchFamily="34" charset="0"/>
              <a:cs typeface="Tahoma" pitchFamily="34" charset="0"/>
            </a:endParaRPr>
          </a:p>
        </p:txBody>
      </p:sp>
      <p:sp>
        <p:nvSpPr>
          <p:cNvPr id="8202" name="Rectangle 48"/>
          <p:cNvSpPr>
            <a:spLocks noChangeArrowheads="1"/>
          </p:cNvSpPr>
          <p:nvPr/>
        </p:nvSpPr>
        <p:spPr bwMode="auto">
          <a:xfrm>
            <a:off x="3286125" y="3829050"/>
            <a:ext cx="1143000" cy="600075"/>
          </a:xfrm>
          <a:prstGeom prst="rect">
            <a:avLst/>
          </a:prstGeom>
          <a:noFill/>
          <a:ln w="9525">
            <a:noFill/>
            <a:miter lim="800000"/>
            <a:headEnd/>
            <a:tailEnd/>
          </a:ln>
        </p:spPr>
        <p:txBody>
          <a:bodyPr>
            <a:spAutoFit/>
          </a:bodyPr>
          <a:lstStyle/>
          <a:p>
            <a:r>
              <a:rPr lang="en-US" sz="1100" b="1">
                <a:latin typeface="Tahoma" pitchFamily="34" charset="0"/>
                <a:cs typeface="Tahoma" pitchFamily="34" charset="0"/>
              </a:rPr>
              <a:t>Training / workshop</a:t>
            </a:r>
          </a:p>
          <a:p>
            <a:r>
              <a:rPr lang="en-US" sz="1100" b="1">
                <a:latin typeface="Tahoma" pitchFamily="34" charset="0"/>
                <a:cs typeface="Tahoma" pitchFamily="34" charset="0"/>
              </a:rPr>
              <a:t> to officers</a:t>
            </a:r>
          </a:p>
        </p:txBody>
      </p:sp>
      <p:sp>
        <p:nvSpPr>
          <p:cNvPr id="50" name="Text Box 12"/>
          <p:cNvSpPr txBox="1">
            <a:spLocks noChangeArrowheads="1"/>
          </p:cNvSpPr>
          <p:nvPr/>
        </p:nvSpPr>
        <p:spPr bwMode="auto">
          <a:xfrm>
            <a:off x="6176963" y="4786313"/>
            <a:ext cx="2609850" cy="1357312"/>
          </a:xfrm>
          <a:prstGeom prst="rect">
            <a:avLst/>
          </a:prstGeom>
          <a:ln>
            <a:headEnd/>
            <a:tailEn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a:lnSpc>
                <a:spcPct val="115000"/>
              </a:lnSpc>
              <a:defRPr/>
            </a:pPr>
            <a:r>
              <a:rPr lang="en-US" sz="1000" b="1" dirty="0">
                <a:solidFill>
                  <a:srgbClr val="C00000"/>
                </a:solidFill>
                <a:latin typeface="Tahoma" pitchFamily="34" charset="0"/>
                <a:cs typeface="Tahoma" pitchFamily="34" charset="0"/>
              </a:rPr>
              <a:t>Report on National development indicators</a:t>
            </a:r>
          </a:p>
          <a:p>
            <a:pPr>
              <a:lnSpc>
                <a:spcPct val="115000"/>
              </a:lnSpc>
              <a:buFont typeface="Angsana New" pitchFamily="18" charset="-34"/>
              <a:buChar char="-"/>
              <a:defRPr/>
            </a:pPr>
            <a:r>
              <a:rPr lang="en-US" sz="1000" b="1" dirty="0">
                <a:solidFill>
                  <a:srgbClr val="C00000"/>
                </a:solidFill>
                <a:latin typeface="Tahoma" pitchFamily="34" charset="0"/>
                <a:cs typeface="Tahoma" pitchFamily="34" charset="0"/>
              </a:rPr>
              <a:t>Metadata Handbook</a:t>
            </a:r>
          </a:p>
          <a:p>
            <a:pPr>
              <a:lnSpc>
                <a:spcPct val="115000"/>
              </a:lnSpc>
              <a:buFont typeface="Angsana New" pitchFamily="18" charset="-34"/>
              <a:buChar char="-"/>
              <a:defRPr/>
            </a:pPr>
            <a:r>
              <a:rPr lang="en-US" sz="1000" b="1" dirty="0">
                <a:solidFill>
                  <a:srgbClr val="C00000"/>
                </a:solidFill>
                <a:latin typeface="Tahoma" pitchFamily="34" charset="0"/>
                <a:cs typeface="Tahoma" pitchFamily="34" charset="0"/>
              </a:rPr>
              <a:t>Report on </a:t>
            </a:r>
            <a:r>
              <a:rPr lang="en-US" sz="1000" b="1" dirty="0">
                <a:solidFill>
                  <a:srgbClr val="C00000"/>
                </a:solidFill>
              </a:rPr>
              <a:t>quality assessment</a:t>
            </a:r>
          </a:p>
          <a:p>
            <a:pPr>
              <a:lnSpc>
                <a:spcPct val="115000"/>
              </a:lnSpc>
              <a:buFont typeface="Angsana New" pitchFamily="18" charset="-34"/>
              <a:buChar char="-"/>
              <a:defRPr/>
            </a:pPr>
            <a:r>
              <a:rPr lang="en-US" sz="1000" b="1" dirty="0">
                <a:solidFill>
                  <a:srgbClr val="C00000"/>
                </a:solidFill>
              </a:rPr>
              <a:t>Report on meeting / seminar /training</a:t>
            </a:r>
          </a:p>
          <a:p>
            <a:pPr>
              <a:lnSpc>
                <a:spcPct val="115000"/>
              </a:lnSpc>
              <a:buFont typeface="Angsana New" pitchFamily="18" charset="-34"/>
              <a:buChar char="-"/>
              <a:defRPr/>
            </a:pPr>
            <a:r>
              <a:rPr lang="en-US" sz="1000" b="1" dirty="0">
                <a:solidFill>
                  <a:srgbClr val="C00000"/>
                </a:solidFill>
              </a:rPr>
              <a:t>- hand book for user</a:t>
            </a:r>
          </a:p>
          <a:p>
            <a:pPr>
              <a:lnSpc>
                <a:spcPct val="115000"/>
              </a:lnSpc>
              <a:buFont typeface="Angsana New" pitchFamily="18" charset="-34"/>
              <a:buChar char="-"/>
              <a:defRPr/>
            </a:pPr>
            <a:r>
              <a:rPr lang="en-US" sz="1000" b="1" dirty="0">
                <a:solidFill>
                  <a:srgbClr val="C00000"/>
                </a:solidFill>
              </a:rPr>
              <a:t>Hand book for administrator</a:t>
            </a:r>
            <a:endParaRPr lang="en-US" sz="1000" b="1" dirty="0">
              <a:solidFill>
                <a:srgbClr val="C00000"/>
              </a:solidFill>
              <a:latin typeface="Tahoma" pitchFamily="34" charset="0"/>
              <a:cs typeface="Tahoma" pitchFamily="34" charset="0"/>
            </a:endParaRPr>
          </a:p>
          <a:p>
            <a:pPr>
              <a:lnSpc>
                <a:spcPct val="115000"/>
              </a:lnSpc>
              <a:defRPr/>
            </a:pPr>
            <a:endParaRPr lang="th-TH" sz="1000" b="1" dirty="0">
              <a:solidFill>
                <a:srgbClr val="C00000"/>
              </a:solidFill>
              <a:latin typeface="Tahoma" pitchFamily="34" charset="0"/>
              <a:cs typeface="Tahoma" pitchFamily="34" charset="0"/>
            </a:endParaRPr>
          </a:p>
        </p:txBody>
      </p:sp>
      <p:pic>
        <p:nvPicPr>
          <p:cNvPr id="8204" name="il_fi" descr="http://media.bigshopping.com/webcontent/articles/article_img2011_03_29_13_40_22.jpg"/>
          <p:cNvPicPr>
            <a:picLocks noChangeAspect="1" noChangeArrowheads="1"/>
          </p:cNvPicPr>
          <p:nvPr/>
        </p:nvPicPr>
        <p:blipFill>
          <a:blip r:embed="rId15" r:link="rId16" cstate="print"/>
          <a:srcRect/>
          <a:stretch>
            <a:fillRect/>
          </a:stretch>
        </p:blipFill>
        <p:spPr bwMode="auto">
          <a:xfrm>
            <a:off x="4286250" y="5286375"/>
            <a:ext cx="1028700" cy="765175"/>
          </a:xfrm>
          <a:prstGeom prst="rect">
            <a:avLst/>
          </a:prstGeom>
          <a:noFill/>
          <a:ln w="9525">
            <a:noFill/>
            <a:miter lim="800000"/>
            <a:headEnd/>
            <a:tailEnd/>
          </a:ln>
        </p:spPr>
      </p:pic>
      <p:sp>
        <p:nvSpPr>
          <p:cNvPr id="53" name="Text Box 9"/>
          <p:cNvSpPr txBox="1">
            <a:spLocks noChangeArrowheads="1"/>
          </p:cNvSpPr>
          <p:nvPr/>
        </p:nvSpPr>
        <p:spPr bwMode="auto">
          <a:xfrm>
            <a:off x="4643438" y="6143625"/>
            <a:ext cx="1714500" cy="285750"/>
          </a:xfrm>
          <a:prstGeom prst="rect">
            <a:avLst/>
          </a:prstGeom>
          <a:solidFill>
            <a:srgbClr val="FFCCFF"/>
          </a:solidFill>
          <a:ln w="9525">
            <a:solidFill>
              <a:schemeClr val="accent2">
                <a:lumMod val="50000"/>
              </a:schemeClr>
            </a:solidFill>
            <a:miter lim="800000"/>
            <a:headEnd/>
            <a:tailEnd/>
          </a:ln>
        </p:spPr>
        <p:txBody>
          <a:bodyPr/>
          <a:lstStyle/>
          <a:p>
            <a:pPr>
              <a:defRPr/>
            </a:pPr>
            <a:r>
              <a:rPr lang="en-US" sz="1100" b="1" dirty="0">
                <a:solidFill>
                  <a:srgbClr val="C00000"/>
                </a:solidFill>
                <a:latin typeface="Tahoma" pitchFamily="34" charset="0"/>
                <a:cs typeface="Tahoma" pitchFamily="34" charset="0"/>
              </a:rPr>
              <a:t>Web site</a:t>
            </a:r>
            <a:r>
              <a:rPr lang="th-TH" sz="1100" b="1" dirty="0">
                <a:solidFill>
                  <a:srgbClr val="C00000"/>
                </a:solidFill>
                <a:latin typeface="Tahoma" pitchFamily="34" charset="0"/>
                <a:cs typeface="Tahoma" pitchFamily="34" charset="0"/>
              </a:rPr>
              <a:t> / </a:t>
            </a:r>
            <a:r>
              <a:rPr lang="en-US" sz="1100" b="1" dirty="0">
                <a:solidFill>
                  <a:srgbClr val="C00000"/>
                </a:solidFill>
                <a:latin typeface="Tahoma" pitchFamily="34" charset="0"/>
                <a:cs typeface="Tahoma" pitchFamily="34" charset="0"/>
              </a:rPr>
              <a:t>e-book</a:t>
            </a:r>
            <a:endParaRPr lang="th-TH" sz="1100" b="1" dirty="0">
              <a:solidFill>
                <a:srgbClr val="C00000"/>
              </a:solidFill>
              <a:latin typeface="Tahoma" pitchFamily="34" charset="0"/>
              <a:cs typeface="Tahoma" pitchFamily="34" charset="0"/>
            </a:endParaRPr>
          </a:p>
        </p:txBody>
      </p:sp>
      <p:sp>
        <p:nvSpPr>
          <p:cNvPr id="40" name="Slide Number Placeholder 39"/>
          <p:cNvSpPr>
            <a:spLocks noGrp="1"/>
          </p:cNvSpPr>
          <p:nvPr>
            <p:ph type="sldNum" sz="quarter" idx="12"/>
          </p:nvPr>
        </p:nvSpPr>
        <p:spPr/>
        <p:txBody>
          <a:bodyPr/>
          <a:lstStyle/>
          <a:p>
            <a:pPr>
              <a:defRPr/>
            </a:pPr>
            <a:fld id="{9E5AB464-8E65-4BC4-9C8F-104466E16A5B}" type="slidenum">
              <a:rPr lang="en-US" smtClean="0"/>
              <a:pPr>
                <a:defRPr/>
              </a:pPr>
              <a:t>27</a:t>
            </a:fld>
            <a:endParaRPr lang="en-US"/>
          </a:p>
        </p:txBody>
      </p:sp>
      <p:sp>
        <p:nvSpPr>
          <p:cNvPr id="43"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 name="AutoShape 40"/>
          <p:cNvSpPr>
            <a:spLocks noChangeArrowheads="1"/>
          </p:cNvSpPr>
          <p:nvPr/>
        </p:nvSpPr>
        <p:spPr bwMode="auto">
          <a:xfrm>
            <a:off x="5072066" y="4714884"/>
            <a:ext cx="3810000" cy="1524000"/>
          </a:xfrm>
          <a:prstGeom prst="flowChartAlternateProcess">
            <a:avLst/>
          </a:prstGeom>
          <a:solidFill>
            <a:schemeClr val="accent2">
              <a:lumMod val="20000"/>
              <a:lumOff val="80000"/>
            </a:schemeClr>
          </a:solidFill>
          <a:ln w="9525">
            <a:solidFill>
              <a:schemeClr val="tx1"/>
            </a:solidFill>
            <a:miter lim="800000"/>
            <a:headEnd/>
            <a:tailEnd/>
          </a:ln>
          <a:effectLst>
            <a:prstShdw prst="shdw13" dist="53882" dir="13500000">
              <a:schemeClr val="tx1">
                <a:gamma/>
                <a:shade val="60000"/>
                <a:invGamma/>
                <a:alpha val="50000"/>
              </a:schemeClr>
            </a:prstShdw>
          </a:effectLst>
        </p:spPr>
        <p:txBody>
          <a:bodyPr wrap="none" anchor="ctr"/>
          <a:lstStyle/>
          <a:p>
            <a:pPr>
              <a:defRPr/>
            </a:pPr>
            <a:endParaRPr lang="en-US"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7171" name="Oval 5"/>
          <p:cNvSpPr>
            <a:spLocks noChangeArrowheads="1"/>
          </p:cNvSpPr>
          <p:nvPr/>
        </p:nvSpPr>
        <p:spPr bwMode="auto">
          <a:xfrm>
            <a:off x="1142976" y="4572008"/>
            <a:ext cx="2838450" cy="1004887"/>
          </a:xfrm>
          <a:prstGeom prst="ellipse">
            <a:avLst/>
          </a:prstGeom>
          <a:blipFill>
            <a:blip r:embed="rId3" cstate="print"/>
            <a:tile tx="0" ty="0" sx="100000" sy="100000" flip="none" algn="tl"/>
          </a:blipFill>
          <a:ln w="19050">
            <a:solidFill>
              <a:schemeClr val="tx1"/>
            </a:solidFill>
            <a:round/>
            <a:headEnd/>
            <a:tailEnd/>
          </a:ln>
        </p:spPr>
        <p:txBody>
          <a:bodyPr wrap="none" anchor="ctr"/>
          <a:lstStyle/>
          <a:p>
            <a:pPr algn="ctr" eaLnBrk="0" hangingPunct="0"/>
            <a:r>
              <a:rPr lang="en-US" sz="1800" b="1" dirty="0">
                <a:latin typeface="Tahoma" pitchFamily="34" charset="0"/>
                <a:cs typeface="Tahoma" pitchFamily="34" charset="0"/>
              </a:rPr>
              <a:t>Statistical Master Plan</a:t>
            </a:r>
          </a:p>
        </p:txBody>
      </p:sp>
      <p:sp>
        <p:nvSpPr>
          <p:cNvPr id="7172" name="Text Box 6"/>
          <p:cNvSpPr txBox="1">
            <a:spLocks noChangeArrowheads="1"/>
          </p:cNvSpPr>
          <p:nvPr/>
        </p:nvSpPr>
        <p:spPr bwMode="auto">
          <a:xfrm>
            <a:off x="5357818" y="4786322"/>
            <a:ext cx="3429000" cy="1449388"/>
          </a:xfrm>
          <a:prstGeom prst="rect">
            <a:avLst/>
          </a:prstGeom>
          <a:noFill/>
          <a:ln w="9525">
            <a:noFill/>
            <a:miter lim="800000"/>
            <a:headEnd/>
            <a:tailEnd/>
          </a:ln>
        </p:spPr>
        <p:txBody>
          <a:bodyPr>
            <a:spAutoFit/>
          </a:bodyPr>
          <a:lstStyle/>
          <a:p>
            <a:pPr eaLnBrk="0" hangingPunct="0">
              <a:spcBef>
                <a:spcPct val="15000"/>
              </a:spcBef>
            </a:pPr>
            <a:r>
              <a:rPr lang="th-TH" sz="2000" b="1" dirty="0">
                <a:latin typeface="Tahoma" pitchFamily="34" charset="0"/>
                <a:ea typeface="Tahoma" pitchFamily="34" charset="0"/>
                <a:cs typeface="Tahoma" pitchFamily="34" charset="0"/>
              </a:rPr>
              <a:t> </a:t>
            </a:r>
            <a:r>
              <a:rPr lang="en-US" sz="2000" b="1" dirty="0">
                <a:latin typeface="Tahoma" pitchFamily="34" charset="0"/>
                <a:ea typeface="Tahoma" pitchFamily="34" charset="0"/>
                <a:cs typeface="Tahoma" pitchFamily="34" charset="0"/>
              </a:rPr>
              <a:t>Ministry</a:t>
            </a:r>
            <a:r>
              <a:rPr lang="th-TH" sz="2000" b="1" dirty="0">
                <a:latin typeface="Tahoma" pitchFamily="34" charset="0"/>
                <a:ea typeface="Tahoma" pitchFamily="34" charset="0"/>
                <a:cs typeface="Tahoma" pitchFamily="34" charset="0"/>
              </a:rPr>
              <a:t>	</a:t>
            </a:r>
            <a:r>
              <a:rPr lang="en-US" sz="2000" b="1" dirty="0">
                <a:latin typeface="Tahoma" pitchFamily="34" charset="0"/>
                <a:ea typeface="Tahoma" pitchFamily="34" charset="0"/>
                <a:cs typeface="Tahoma" pitchFamily="34" charset="0"/>
              </a:rPr>
              <a:t>Private</a:t>
            </a:r>
          </a:p>
          <a:p>
            <a:pPr eaLnBrk="0" hangingPunct="0">
              <a:spcBef>
                <a:spcPct val="15000"/>
              </a:spcBef>
            </a:pPr>
            <a:r>
              <a:rPr lang="en-US" sz="2000" b="1" dirty="0">
                <a:latin typeface="Tahoma" pitchFamily="34" charset="0"/>
                <a:ea typeface="Tahoma" pitchFamily="34" charset="0"/>
                <a:cs typeface="Tahoma" pitchFamily="34" charset="0"/>
              </a:rPr>
              <a:t> Department	NGOs</a:t>
            </a:r>
          </a:p>
          <a:p>
            <a:pPr eaLnBrk="0" hangingPunct="0">
              <a:spcBef>
                <a:spcPct val="15000"/>
              </a:spcBef>
            </a:pPr>
            <a:r>
              <a:rPr lang="en-US" sz="2000" b="1" dirty="0">
                <a:latin typeface="Tahoma" pitchFamily="34" charset="0"/>
                <a:ea typeface="Tahoma" pitchFamily="34" charset="0"/>
                <a:cs typeface="Tahoma" pitchFamily="34" charset="0"/>
              </a:rPr>
              <a:t> Enterprise</a:t>
            </a:r>
            <a:r>
              <a:rPr lang="th-TH" sz="2000" b="1" dirty="0">
                <a:latin typeface="Tahoma" pitchFamily="34" charset="0"/>
                <a:ea typeface="Tahoma" pitchFamily="34" charset="0"/>
                <a:cs typeface="Tahoma" pitchFamily="34" charset="0"/>
              </a:rPr>
              <a:t>	</a:t>
            </a:r>
            <a:r>
              <a:rPr lang="en-US" sz="2000" b="1" dirty="0">
                <a:latin typeface="Tahoma" pitchFamily="34" charset="0"/>
                <a:ea typeface="Tahoma" pitchFamily="34" charset="0"/>
                <a:cs typeface="Tahoma" pitchFamily="34" charset="0"/>
              </a:rPr>
              <a:t>public</a:t>
            </a:r>
          </a:p>
          <a:p>
            <a:pPr eaLnBrk="0" hangingPunct="0">
              <a:spcBef>
                <a:spcPct val="15000"/>
              </a:spcBef>
            </a:pPr>
            <a:r>
              <a:rPr lang="en-US" sz="2000" b="1" dirty="0">
                <a:latin typeface="Tahoma" pitchFamily="34" charset="0"/>
                <a:ea typeface="Tahoma" pitchFamily="34" charset="0"/>
                <a:cs typeface="Tahoma" pitchFamily="34" charset="0"/>
              </a:rPr>
              <a:t> people</a:t>
            </a:r>
          </a:p>
        </p:txBody>
      </p:sp>
      <p:sp>
        <p:nvSpPr>
          <p:cNvPr id="7173" name="AutoShape 18"/>
          <p:cNvSpPr>
            <a:spLocks noChangeArrowheads="1"/>
          </p:cNvSpPr>
          <p:nvPr/>
        </p:nvSpPr>
        <p:spPr bwMode="auto">
          <a:xfrm>
            <a:off x="2500298" y="4143380"/>
            <a:ext cx="431800" cy="3175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7174" name="Text Box 23"/>
          <p:cNvSpPr txBox="1">
            <a:spLocks noChangeArrowheads="1"/>
          </p:cNvSpPr>
          <p:nvPr/>
        </p:nvSpPr>
        <p:spPr bwMode="auto">
          <a:xfrm>
            <a:off x="1500166" y="3714752"/>
            <a:ext cx="2806700" cy="287338"/>
          </a:xfrm>
          <a:prstGeom prst="rect">
            <a:avLst/>
          </a:prstGeom>
          <a:gradFill rotWithShape="0">
            <a:gsLst>
              <a:gs pos="0">
                <a:srgbClr val="D1A7D1"/>
              </a:gs>
              <a:gs pos="50000">
                <a:srgbClr val="FFCCFF"/>
              </a:gs>
              <a:gs pos="100000">
                <a:srgbClr val="D1A7D1"/>
              </a:gs>
            </a:gsLst>
            <a:lin ang="5400000" scaled="1"/>
          </a:gradFill>
          <a:ln w="9525">
            <a:noFill/>
            <a:miter lim="800000"/>
            <a:headEnd/>
            <a:tailEnd/>
          </a:ln>
          <a:effectLst>
            <a:prstShdw prst="shdw17" dist="17961" dir="2700000">
              <a:srgbClr val="997A99"/>
            </a:prstShdw>
          </a:effectLst>
        </p:spPr>
        <p:txBody>
          <a:bodyPr>
            <a:spAutoFit/>
          </a:bodyPr>
          <a:lstStyle/>
          <a:p>
            <a:pPr algn="ctr">
              <a:lnSpc>
                <a:spcPct val="80000"/>
              </a:lnSpc>
            </a:pPr>
            <a:r>
              <a:rPr lang="en-US" sz="1600" b="1">
                <a:solidFill>
                  <a:srgbClr val="000000"/>
                </a:solidFill>
                <a:latin typeface="Tahoma" pitchFamily="34" charset="0"/>
                <a:cs typeface="Tahoma" pitchFamily="34" charset="0"/>
              </a:rPr>
              <a:t>User problem - confuse</a:t>
            </a:r>
            <a:endParaRPr lang="th-TH" sz="1600" b="1">
              <a:solidFill>
                <a:srgbClr val="000000"/>
              </a:solidFill>
              <a:latin typeface="Tahoma" pitchFamily="34" charset="0"/>
              <a:cs typeface="Tahoma" pitchFamily="34" charset="0"/>
            </a:endParaRPr>
          </a:p>
        </p:txBody>
      </p:sp>
      <p:sp>
        <p:nvSpPr>
          <p:cNvPr id="7175" name="Text Box 24"/>
          <p:cNvSpPr txBox="1">
            <a:spLocks noChangeArrowheads="1"/>
          </p:cNvSpPr>
          <p:nvPr/>
        </p:nvSpPr>
        <p:spPr bwMode="auto">
          <a:xfrm>
            <a:off x="6434138" y="333375"/>
            <a:ext cx="338137" cy="457200"/>
          </a:xfrm>
          <a:prstGeom prst="rect">
            <a:avLst/>
          </a:prstGeom>
          <a:noFill/>
          <a:ln w="9525">
            <a:noFill/>
            <a:miter lim="800000"/>
            <a:headEnd/>
            <a:tailEnd/>
          </a:ln>
        </p:spPr>
        <p:txBody>
          <a:bodyPr>
            <a:spAutoFit/>
          </a:bodyPr>
          <a:lstStyle/>
          <a:p>
            <a:pPr>
              <a:spcBef>
                <a:spcPct val="50000"/>
              </a:spcBef>
            </a:pPr>
            <a:endParaRPr lang="en-GB" sz="2400">
              <a:solidFill>
                <a:srgbClr val="000000"/>
              </a:solidFill>
              <a:latin typeface="Tahoma" pitchFamily="34" charset="0"/>
              <a:cs typeface="JasmineUPC" pitchFamily="18" charset="-34"/>
            </a:endParaRPr>
          </a:p>
        </p:txBody>
      </p:sp>
      <p:grpSp>
        <p:nvGrpSpPr>
          <p:cNvPr id="2" name="Group 35"/>
          <p:cNvGrpSpPr/>
          <p:nvPr/>
        </p:nvGrpSpPr>
        <p:grpSpPr>
          <a:xfrm>
            <a:off x="1000100" y="333354"/>
            <a:ext cx="3595688" cy="2944814"/>
            <a:chOff x="5072095" y="333354"/>
            <a:chExt cx="3595688" cy="2944814"/>
          </a:xfrm>
        </p:grpSpPr>
        <p:sp>
          <p:nvSpPr>
            <p:cNvPr id="7177" name="AutoShape 27"/>
            <p:cNvSpPr>
              <a:spLocks noChangeArrowheads="1"/>
            </p:cNvSpPr>
            <p:nvPr/>
          </p:nvSpPr>
          <p:spPr bwMode="auto">
            <a:xfrm flipH="1">
              <a:off x="5214942" y="428604"/>
              <a:ext cx="3162300" cy="2786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038" y="17353"/>
                  </a:moveTo>
                  <a:cubicBezTo>
                    <a:pt x="7422" y="18358"/>
                    <a:pt x="9089" y="18900"/>
                    <a:pt x="10800" y="18900"/>
                  </a:cubicBezTo>
                  <a:cubicBezTo>
                    <a:pt x="11139" y="18899"/>
                    <a:pt x="11478" y="18878"/>
                    <a:pt x="11815" y="18836"/>
                  </a:cubicBezTo>
                  <a:lnTo>
                    <a:pt x="12153" y="21514"/>
                  </a:lnTo>
                  <a:cubicBezTo>
                    <a:pt x="11704" y="21571"/>
                    <a:pt x="11252" y="21599"/>
                    <a:pt x="10800" y="21600"/>
                  </a:cubicBezTo>
                  <a:cubicBezTo>
                    <a:pt x="8519" y="21600"/>
                    <a:pt x="6297" y="20877"/>
                    <a:pt x="4451" y="19537"/>
                  </a:cubicBezTo>
                  <a:lnTo>
                    <a:pt x="2864" y="21721"/>
                  </a:lnTo>
                  <a:lnTo>
                    <a:pt x="1968" y="16065"/>
                  </a:lnTo>
                  <a:lnTo>
                    <a:pt x="7625" y="15168"/>
                  </a:lnTo>
                  <a:lnTo>
                    <a:pt x="6038" y="17353"/>
                  </a:lnTo>
                  <a:close/>
                </a:path>
              </a:pathLst>
            </a:custGeom>
            <a:solidFill>
              <a:srgbClr val="99CCFF"/>
            </a:solidFill>
            <a:ln w="9525">
              <a:round/>
              <a:headEnd/>
              <a:tailEnd/>
            </a:ln>
            <a:scene3d>
              <a:camera prst="legacyObliqueTopRight"/>
              <a:lightRig rig="legacyFlat3" dir="b"/>
            </a:scene3d>
            <a:sp3d extrusionH="100000" prstMaterial="legacyMatte">
              <a:bevelT w="13500" h="13500" prst="angle"/>
              <a:bevelB w="13500" h="13500" prst="angle"/>
              <a:extrusionClr>
                <a:srgbClr val="99CCFF"/>
              </a:extrusionClr>
            </a:sp3d>
          </p:spPr>
          <p:txBody>
            <a:bodyPr wrap="none" anchor="ctr" anchorCtr="1">
              <a:flatTx/>
            </a:bodyPr>
            <a:lstStyle/>
            <a:p>
              <a:endParaRPr lang="th-TH"/>
            </a:p>
          </p:txBody>
        </p:sp>
        <p:grpSp>
          <p:nvGrpSpPr>
            <p:cNvPr id="3" name="Group 34"/>
            <p:cNvGrpSpPr/>
            <p:nvPr/>
          </p:nvGrpSpPr>
          <p:grpSpPr>
            <a:xfrm>
              <a:off x="5072095" y="333354"/>
              <a:ext cx="3595688" cy="2944814"/>
              <a:chOff x="5119716" y="333375"/>
              <a:chExt cx="3595688" cy="2944814"/>
            </a:xfrm>
          </p:grpSpPr>
          <p:sp>
            <p:nvSpPr>
              <p:cNvPr id="7178" name="AutoShape 28"/>
              <p:cNvSpPr>
                <a:spLocks noChangeArrowheads="1"/>
              </p:cNvSpPr>
              <p:nvPr/>
            </p:nvSpPr>
            <p:spPr bwMode="auto">
              <a:xfrm flipH="1">
                <a:off x="5191125" y="428625"/>
                <a:ext cx="3162300" cy="2786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61" y="17353"/>
                    </a:moveTo>
                    <a:cubicBezTo>
                      <a:pt x="17227" y="16142"/>
                      <a:pt x="18370" y="14341"/>
                      <a:pt x="18756" y="12317"/>
                    </a:cubicBezTo>
                    <a:lnTo>
                      <a:pt x="21408" y="12823"/>
                    </a:lnTo>
                    <a:cubicBezTo>
                      <a:pt x="20893" y="15522"/>
                      <a:pt x="19370" y="17922"/>
                      <a:pt x="17148" y="19537"/>
                    </a:cubicBezTo>
                    <a:lnTo>
                      <a:pt x="18735" y="21721"/>
                    </a:lnTo>
                    <a:lnTo>
                      <a:pt x="13077" y="20825"/>
                    </a:lnTo>
                    <a:lnTo>
                      <a:pt x="13974" y="15168"/>
                    </a:lnTo>
                    <a:lnTo>
                      <a:pt x="15561" y="17353"/>
                    </a:lnTo>
                    <a:close/>
                  </a:path>
                </a:pathLst>
              </a:custGeom>
              <a:gradFill rotWithShape="0">
                <a:gsLst>
                  <a:gs pos="0">
                    <a:srgbClr val="B9946F"/>
                  </a:gs>
                  <a:gs pos="50000">
                    <a:srgbClr val="FFCC99"/>
                  </a:gs>
                  <a:gs pos="100000">
                    <a:srgbClr val="B9946F"/>
                  </a:gs>
                </a:gsLst>
                <a:lin ang="5400000" scaled="1"/>
              </a:gradFill>
              <a:ln w="9525">
                <a:round/>
                <a:headEnd/>
                <a:tailEnd/>
              </a:ln>
              <a:scene3d>
                <a:camera prst="legacyObliqueTopRight"/>
                <a:lightRig rig="legacyFlat3" dir="b"/>
              </a:scene3d>
              <a:sp3d extrusionH="100000" prstMaterial="legacyMatte">
                <a:bevelT w="13500" h="13500" prst="angle"/>
                <a:bevelB w="13500" h="13500" prst="angle"/>
                <a:extrusionClr>
                  <a:srgbClr val="FFCC99"/>
                </a:extrusionClr>
              </a:sp3d>
            </p:spPr>
            <p:txBody>
              <a:bodyPr wrap="none" anchor="ctr" anchorCtr="1">
                <a:flatTx/>
              </a:bodyPr>
              <a:lstStyle/>
              <a:p>
                <a:endParaRPr lang="th-TH"/>
              </a:p>
            </p:txBody>
          </p:sp>
          <p:grpSp>
            <p:nvGrpSpPr>
              <p:cNvPr id="4" name="Group 33"/>
              <p:cNvGrpSpPr/>
              <p:nvPr/>
            </p:nvGrpSpPr>
            <p:grpSpPr>
              <a:xfrm>
                <a:off x="5119716" y="333375"/>
                <a:ext cx="3595688" cy="2944814"/>
                <a:chOff x="5010150" y="333375"/>
                <a:chExt cx="3595688" cy="2944814"/>
              </a:xfrm>
            </p:grpSpPr>
            <p:sp>
              <p:nvSpPr>
                <p:cNvPr id="7170" name="AutoShape 28"/>
                <p:cNvSpPr>
                  <a:spLocks noChangeArrowheads="1"/>
                </p:cNvSpPr>
                <p:nvPr/>
              </p:nvSpPr>
              <p:spPr bwMode="auto">
                <a:xfrm rot="13029214" flipH="1">
                  <a:off x="5010150" y="384175"/>
                  <a:ext cx="3595688" cy="2406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61" y="17353"/>
                      </a:moveTo>
                      <a:cubicBezTo>
                        <a:pt x="17227" y="16142"/>
                        <a:pt x="18370" y="14341"/>
                        <a:pt x="18756" y="12317"/>
                      </a:cubicBezTo>
                      <a:lnTo>
                        <a:pt x="21408" y="12823"/>
                      </a:lnTo>
                      <a:cubicBezTo>
                        <a:pt x="20893" y="15522"/>
                        <a:pt x="19370" y="17922"/>
                        <a:pt x="17148" y="19537"/>
                      </a:cubicBezTo>
                      <a:lnTo>
                        <a:pt x="18735" y="21721"/>
                      </a:lnTo>
                      <a:lnTo>
                        <a:pt x="13077" y="20825"/>
                      </a:lnTo>
                      <a:lnTo>
                        <a:pt x="13974" y="15168"/>
                      </a:lnTo>
                      <a:lnTo>
                        <a:pt x="15561" y="17353"/>
                      </a:lnTo>
                      <a:close/>
                    </a:path>
                  </a:pathLst>
                </a:custGeom>
                <a:solidFill>
                  <a:srgbClr val="FFFFCC"/>
                </a:solidFill>
                <a:ln w="9525">
                  <a:round/>
                  <a:headEnd/>
                  <a:tailEnd/>
                </a:ln>
                <a:scene3d>
                  <a:camera prst="legacyObliqueTopRight"/>
                  <a:lightRig rig="legacyFlat3" dir="b"/>
                </a:scene3d>
                <a:sp3d extrusionH="100000" prstMaterial="legacyMatte">
                  <a:bevelT w="13500" h="13500" prst="angle"/>
                  <a:bevelB w="13500" h="13500" prst="angle"/>
                  <a:extrusionClr>
                    <a:srgbClr val="FFCC99"/>
                  </a:extrusionClr>
                </a:sp3d>
              </p:spPr>
              <p:txBody>
                <a:bodyPr wrap="none" anchor="ctr" anchorCtr="1">
                  <a:flatTx/>
                </a:bodyPr>
                <a:lstStyle/>
                <a:p>
                  <a:endParaRPr lang="th-TH"/>
                </a:p>
              </p:txBody>
            </p:sp>
            <p:grpSp>
              <p:nvGrpSpPr>
                <p:cNvPr id="5" name="Group 32"/>
                <p:cNvGrpSpPr/>
                <p:nvPr/>
              </p:nvGrpSpPr>
              <p:grpSpPr>
                <a:xfrm>
                  <a:off x="5056215" y="333375"/>
                  <a:ext cx="3444875" cy="2944814"/>
                  <a:chOff x="5078410" y="333375"/>
                  <a:chExt cx="3444875" cy="2944814"/>
                </a:xfrm>
              </p:grpSpPr>
              <p:sp>
                <p:nvSpPr>
                  <p:cNvPr id="7193" name="AutoShape 25"/>
                  <p:cNvSpPr>
                    <a:spLocks noChangeArrowheads="1"/>
                  </p:cNvSpPr>
                  <p:nvPr/>
                </p:nvSpPr>
                <p:spPr bwMode="auto">
                  <a:xfrm flipH="1">
                    <a:off x="5191125" y="428625"/>
                    <a:ext cx="3162300" cy="2830988"/>
                  </a:xfrm>
                  <a:custGeom>
                    <a:avLst/>
                    <a:gdLst>
                      <a:gd name="G0" fmla="+- -5898240 0 0"/>
                      <a:gd name="G1" fmla="+- -8729395 0 0"/>
                      <a:gd name="G2" fmla="+- -5898240 0 -8729395"/>
                      <a:gd name="G3" fmla="+- 10800 0 0"/>
                      <a:gd name="G4" fmla="+- 0 0 -5898240"/>
                      <a:gd name="T0" fmla="*/ 360 256 1"/>
                      <a:gd name="T1" fmla="*/ 0 256 1"/>
                      <a:gd name="G5" fmla="+- G2 T0 T1"/>
                      <a:gd name="G6" fmla="?: G2 G2 G5"/>
                      <a:gd name="G7" fmla="+- 0 0 G6"/>
                      <a:gd name="G8" fmla="+- 8100 0 0"/>
                      <a:gd name="G9" fmla="+- 0 0 -8729395"/>
                      <a:gd name="G10" fmla="+- 8100 0 2700"/>
                      <a:gd name="G11" fmla="cos G10 -5898240"/>
                      <a:gd name="G12" fmla="sin G10 -5898240"/>
                      <a:gd name="G13" fmla="cos 13500 -5898240"/>
                      <a:gd name="G14" fmla="sin 13500 -5898240"/>
                      <a:gd name="G15" fmla="+- G11 10800 0"/>
                      <a:gd name="G16" fmla="+- G12 10800 0"/>
                      <a:gd name="G17" fmla="+- G13 10800 0"/>
                      <a:gd name="G18" fmla="+- G14 10800 0"/>
                      <a:gd name="G19" fmla="*/ 8100 1 2"/>
                      <a:gd name="G20" fmla="+- G19 5400 0"/>
                      <a:gd name="G21" fmla="cos G20 -5898240"/>
                      <a:gd name="G22" fmla="sin G20 -5898240"/>
                      <a:gd name="G23" fmla="+- G21 10800 0"/>
                      <a:gd name="G24" fmla="+- G12 G23 G22"/>
                      <a:gd name="G25" fmla="+- G22 G23 G11"/>
                      <a:gd name="G26" fmla="cos 10800 -5898240"/>
                      <a:gd name="G27" fmla="sin 10800 -5898240"/>
                      <a:gd name="G28" fmla="cos 8100 -5898240"/>
                      <a:gd name="G29" fmla="sin 8100 -5898240"/>
                      <a:gd name="G30" fmla="+- G26 10800 0"/>
                      <a:gd name="G31" fmla="+- G27 10800 0"/>
                      <a:gd name="G32" fmla="+- G28 10800 0"/>
                      <a:gd name="G33" fmla="+- G29 10800 0"/>
                      <a:gd name="G34" fmla="+- G19 5400 0"/>
                      <a:gd name="G35" fmla="cos G34 -8729395"/>
                      <a:gd name="G36" fmla="sin G34 -8729395"/>
                      <a:gd name="G37" fmla="+/ -8729395 -5898240 2"/>
                      <a:gd name="T2" fmla="*/ 180 256 1"/>
                      <a:gd name="T3" fmla="*/ 0 256 1"/>
                      <a:gd name="G38" fmla="+- G37 T2 T3"/>
                      <a:gd name="G39" fmla="?: G2 G37 G38"/>
                      <a:gd name="G40" fmla="cos 10800 G39"/>
                      <a:gd name="G41" fmla="sin 10800 G39"/>
                      <a:gd name="G42" fmla="cos 8100 G39"/>
                      <a:gd name="G43" fmla="sin 8100 G39"/>
                      <a:gd name="G44" fmla="+- G40 10800 0"/>
                      <a:gd name="G45" fmla="+- G41 10800 0"/>
                      <a:gd name="G46" fmla="+- G42 10800 0"/>
                      <a:gd name="G47" fmla="+- G43 10800 0"/>
                      <a:gd name="G48" fmla="+- G35 10800 0"/>
                      <a:gd name="G49" fmla="+- G36 10800 0"/>
                      <a:gd name="T4" fmla="*/ 6824 w 21600"/>
                      <a:gd name="T5" fmla="*/ 758 h 21600"/>
                      <a:gd name="T6" fmla="*/ 4331 w 21600"/>
                      <a:gd name="T7" fmla="*/ 3911 h 21600"/>
                      <a:gd name="T8" fmla="*/ 7818 w 21600"/>
                      <a:gd name="T9" fmla="*/ 3268 h 21600"/>
                      <a:gd name="T10" fmla="*/ 10799 w 21600"/>
                      <a:gd name="T11" fmla="*/ -2700 h 21600"/>
                      <a:gd name="T12" fmla="*/ 14849 w 21600"/>
                      <a:gd name="T13" fmla="*/ 1350 h 21600"/>
                      <a:gd name="T14" fmla="*/ 10799 w 21600"/>
                      <a:gd name="T15" fmla="*/ 54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799" y="2700"/>
                        </a:moveTo>
                        <a:cubicBezTo>
                          <a:pt x="8739" y="2700"/>
                          <a:pt x="6756" y="3485"/>
                          <a:pt x="5255" y="4895"/>
                        </a:cubicBezTo>
                        <a:lnTo>
                          <a:pt x="3406" y="2927"/>
                        </a:lnTo>
                        <a:cubicBezTo>
                          <a:pt x="5409" y="1046"/>
                          <a:pt x="8053" y="0"/>
                          <a:pt x="10799" y="0"/>
                        </a:cubicBezTo>
                        <a:lnTo>
                          <a:pt x="10799" y="-2700"/>
                        </a:lnTo>
                        <a:lnTo>
                          <a:pt x="14849" y="1350"/>
                        </a:lnTo>
                        <a:lnTo>
                          <a:pt x="10799" y="5400"/>
                        </a:lnTo>
                        <a:lnTo>
                          <a:pt x="10799" y="2700"/>
                        </a:lnTo>
                        <a:close/>
                      </a:path>
                    </a:pathLst>
                  </a:custGeom>
                  <a:gradFill rotWithShape="0">
                    <a:gsLst>
                      <a:gs pos="0">
                        <a:srgbClr val="FFCCFF"/>
                      </a:gs>
                      <a:gs pos="100000">
                        <a:srgbClr val="FFCCFF">
                          <a:gamma/>
                          <a:shade val="90980"/>
                          <a:invGamma/>
                        </a:srgbClr>
                      </a:gs>
                    </a:gsLst>
                    <a:lin ang="5400000" scaled="1"/>
                  </a:gradFill>
                  <a:ln w="12700">
                    <a:miter lim="800000"/>
                    <a:headEnd type="none" w="sm" len="sm"/>
                    <a:tailEnd type="none" w="sm" len="sm"/>
                  </a:ln>
                  <a:effectLst/>
                  <a:scene3d>
                    <a:camera prst="legacyObliqueTopRight"/>
                    <a:lightRig rig="legacyFlat3" dir="b"/>
                  </a:scene3d>
                  <a:sp3d extrusionH="100000" prstMaterial="legacyMatte">
                    <a:bevelT w="13500" h="13500" prst="angle"/>
                    <a:bevelB w="13500" h="13500" prst="angle"/>
                    <a:extrusionClr>
                      <a:srgbClr val="FFCCFF"/>
                    </a:extrusionClr>
                  </a:sp3d>
                </p:spPr>
                <p:txBody>
                  <a:bodyPr wrap="none" anchor="ctr" anchorCtr="1">
                    <a:flatTx/>
                  </a:bodyPr>
                  <a:lstStyle/>
                  <a:p>
                    <a:pPr eaLnBrk="0" hangingPunct="0">
                      <a:defRPr/>
                    </a:pPr>
                    <a:r>
                      <a:rPr kumimoji="1" lang="en-US" sz="3600" b="1" dirty="0">
                        <a:effectLst>
                          <a:outerShdw blurRad="38100" dist="38100" dir="2700000" algn="tl">
                            <a:srgbClr val="FFFFFF"/>
                          </a:outerShdw>
                        </a:effectLst>
                        <a:latin typeface="Tahoma" pitchFamily="34" charset="0"/>
                        <a:cs typeface="Tahoma" pitchFamily="34" charset="0"/>
                      </a:rPr>
                      <a:t>Problem</a:t>
                    </a:r>
                  </a:p>
                </p:txBody>
              </p:sp>
              <p:sp>
                <p:nvSpPr>
                  <p:cNvPr id="7179" name="AutoShape 29"/>
                  <p:cNvSpPr>
                    <a:spLocks noChangeArrowheads="1"/>
                  </p:cNvSpPr>
                  <p:nvPr/>
                </p:nvSpPr>
                <p:spPr bwMode="auto">
                  <a:xfrm flipH="1">
                    <a:off x="5078410" y="333375"/>
                    <a:ext cx="3444875" cy="292777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03" y="8296"/>
                        </a:moveTo>
                        <a:cubicBezTo>
                          <a:pt x="17866" y="6337"/>
                          <a:pt x="16507" y="4694"/>
                          <a:pt x="14702" y="3701"/>
                        </a:cubicBezTo>
                        <a:lnTo>
                          <a:pt x="16002" y="1335"/>
                        </a:lnTo>
                        <a:cubicBezTo>
                          <a:pt x="18410" y="2659"/>
                          <a:pt x="20222" y="4850"/>
                          <a:pt x="21071" y="7462"/>
                        </a:cubicBezTo>
                        <a:lnTo>
                          <a:pt x="23639" y="6628"/>
                        </a:lnTo>
                        <a:lnTo>
                          <a:pt x="21039" y="11731"/>
                        </a:lnTo>
                        <a:lnTo>
                          <a:pt x="15935" y="9131"/>
                        </a:lnTo>
                        <a:lnTo>
                          <a:pt x="18503" y="8296"/>
                        </a:lnTo>
                        <a:close/>
                      </a:path>
                    </a:pathLst>
                  </a:custGeom>
                  <a:gradFill rotWithShape="0">
                    <a:gsLst>
                      <a:gs pos="0">
                        <a:srgbClr val="82A282"/>
                      </a:gs>
                      <a:gs pos="50000">
                        <a:srgbClr val="CCFFCC"/>
                      </a:gs>
                      <a:gs pos="100000">
                        <a:srgbClr val="82A282"/>
                      </a:gs>
                    </a:gsLst>
                    <a:lin ang="5400000" scaled="1"/>
                  </a:gradFill>
                  <a:ln w="9525">
                    <a:round/>
                    <a:headEnd/>
                    <a:tailEnd/>
                  </a:ln>
                  <a:scene3d>
                    <a:camera prst="legacyObliqueTopRight"/>
                    <a:lightRig rig="legacyFlat3" dir="b"/>
                  </a:scene3d>
                  <a:sp3d extrusionH="100000" prstMaterial="legacyMatte">
                    <a:bevelT w="13500" h="13500" prst="angle"/>
                    <a:bevelB w="13500" h="13500" prst="angle"/>
                    <a:extrusionClr>
                      <a:srgbClr val="CCFFCC"/>
                    </a:extrusionClr>
                  </a:sp3d>
                </p:spPr>
                <p:txBody>
                  <a:bodyPr wrap="none" anchor="ctr" anchorCtr="1">
                    <a:flatTx/>
                  </a:bodyPr>
                  <a:lstStyle/>
                  <a:p>
                    <a:endParaRPr lang="th-TH"/>
                  </a:p>
                </p:txBody>
              </p:sp>
              <p:sp>
                <p:nvSpPr>
                  <p:cNvPr id="7180" name="Text Box 30"/>
                  <p:cNvSpPr txBox="1">
                    <a:spLocks noChangeArrowheads="1"/>
                  </p:cNvSpPr>
                  <p:nvPr/>
                </p:nvSpPr>
                <p:spPr bwMode="auto">
                  <a:xfrm rot="-3356451">
                    <a:off x="4849097" y="826883"/>
                    <a:ext cx="1301771" cy="400110"/>
                  </a:xfrm>
                  <a:prstGeom prst="rect">
                    <a:avLst/>
                  </a:prstGeom>
                  <a:noFill/>
                  <a:ln w="9525">
                    <a:noFill/>
                    <a:miter lim="800000"/>
                    <a:headEnd/>
                    <a:tailEnd/>
                  </a:ln>
                </p:spPr>
                <p:txBody>
                  <a:bodyPr wrap="square" tIns="137160" anchor="ctr">
                    <a:spAutoFit/>
                  </a:bodyPr>
                  <a:lstStyle/>
                  <a:p>
                    <a:pPr algn="ctr" eaLnBrk="0" hangingPunct="0"/>
                    <a:r>
                      <a:rPr kumimoji="1" lang="en-US" sz="1400" b="1" dirty="0">
                        <a:solidFill>
                          <a:srgbClr val="000000"/>
                        </a:solidFill>
                        <a:latin typeface="Tahoma" pitchFamily="34" charset="0"/>
                        <a:cs typeface="JasmineUPC" pitchFamily="18" charset="-34"/>
                      </a:rPr>
                      <a:t>Lack of data</a:t>
                    </a:r>
                  </a:p>
                </p:txBody>
              </p:sp>
              <p:sp>
                <p:nvSpPr>
                  <p:cNvPr id="7181" name="Text Box 31"/>
                  <p:cNvSpPr txBox="1">
                    <a:spLocks noChangeArrowheads="1"/>
                  </p:cNvSpPr>
                  <p:nvPr/>
                </p:nvSpPr>
                <p:spPr bwMode="auto">
                  <a:xfrm rot="660694">
                    <a:off x="6552115" y="439681"/>
                    <a:ext cx="1181100" cy="401660"/>
                  </a:xfrm>
                  <a:prstGeom prst="rect">
                    <a:avLst/>
                  </a:prstGeom>
                  <a:noFill/>
                  <a:ln w="9525">
                    <a:noFill/>
                    <a:miter lim="800000"/>
                    <a:headEnd/>
                    <a:tailEnd/>
                  </a:ln>
                </p:spPr>
                <p:txBody>
                  <a:bodyPr wrap="square" tIns="137160" anchor="ctr">
                    <a:spAutoFit/>
                  </a:bodyPr>
                  <a:lstStyle/>
                  <a:p>
                    <a:pPr algn="ctr" eaLnBrk="0" hangingPunct="0"/>
                    <a:r>
                      <a:rPr kumimoji="1" lang="en-US" sz="1400" b="1" dirty="0">
                        <a:solidFill>
                          <a:srgbClr val="000000"/>
                        </a:solidFill>
                        <a:latin typeface="Tahoma" pitchFamily="34" charset="0"/>
                        <a:cs typeface="JasmineUPC" pitchFamily="18" charset="-34"/>
                      </a:rPr>
                      <a:t>duplication</a:t>
                    </a:r>
                  </a:p>
                </p:txBody>
              </p:sp>
              <p:sp>
                <p:nvSpPr>
                  <p:cNvPr id="7182" name="Text Box 32"/>
                  <p:cNvSpPr txBox="1">
                    <a:spLocks noChangeArrowheads="1"/>
                  </p:cNvSpPr>
                  <p:nvPr/>
                </p:nvSpPr>
                <p:spPr bwMode="auto">
                  <a:xfrm rot="-5784700">
                    <a:off x="7482384" y="1549440"/>
                    <a:ext cx="1213050" cy="400050"/>
                  </a:xfrm>
                  <a:prstGeom prst="rect">
                    <a:avLst/>
                  </a:prstGeom>
                  <a:noFill/>
                  <a:ln w="9525">
                    <a:noFill/>
                    <a:miter lim="800000"/>
                    <a:headEnd/>
                    <a:tailEnd/>
                  </a:ln>
                </p:spPr>
                <p:txBody>
                  <a:bodyPr wrap="square" tIns="137160" anchor="ctr">
                    <a:spAutoFit/>
                  </a:bodyPr>
                  <a:lstStyle/>
                  <a:p>
                    <a:pPr algn="ctr" eaLnBrk="0" hangingPunct="0"/>
                    <a:r>
                      <a:rPr kumimoji="1" lang="en-US" sz="1400" b="1">
                        <a:solidFill>
                          <a:srgbClr val="000000"/>
                        </a:solidFill>
                        <a:latin typeface="Tahoma" pitchFamily="34" charset="0"/>
                        <a:cs typeface="JasmineUPC" pitchFamily="18" charset="-34"/>
                      </a:rPr>
                      <a:t>Out of date</a:t>
                    </a:r>
                  </a:p>
                </p:txBody>
              </p:sp>
              <p:sp>
                <p:nvSpPr>
                  <p:cNvPr id="7183" name="Text Box 33"/>
                  <p:cNvSpPr txBox="1">
                    <a:spLocks noChangeArrowheads="1"/>
                  </p:cNvSpPr>
                  <p:nvPr/>
                </p:nvSpPr>
                <p:spPr bwMode="auto">
                  <a:xfrm rot="-477316">
                    <a:off x="6783317" y="2639986"/>
                    <a:ext cx="1046163" cy="371012"/>
                  </a:xfrm>
                  <a:prstGeom prst="rect">
                    <a:avLst/>
                  </a:prstGeom>
                  <a:noFill/>
                  <a:ln w="9525">
                    <a:noFill/>
                    <a:miter lim="800000"/>
                    <a:headEnd/>
                    <a:tailEnd/>
                  </a:ln>
                </p:spPr>
                <p:txBody>
                  <a:bodyPr wrap="square" tIns="137160" anchor="ctr">
                    <a:spAutoFit/>
                  </a:bodyPr>
                  <a:lstStyle/>
                  <a:p>
                    <a:pPr algn="ctr" eaLnBrk="0" hangingPunct="0"/>
                    <a:r>
                      <a:rPr kumimoji="1" lang="en-US" sz="1200" b="1">
                        <a:solidFill>
                          <a:srgbClr val="000000"/>
                        </a:solidFill>
                        <a:latin typeface="Tahoma" pitchFamily="34" charset="0"/>
                        <a:cs typeface="JasmineUPC" pitchFamily="18" charset="-34"/>
                      </a:rPr>
                      <a:t>Not correct</a:t>
                    </a:r>
                  </a:p>
                </p:txBody>
              </p:sp>
              <p:sp>
                <p:nvSpPr>
                  <p:cNvPr id="7184" name="Text Box 34"/>
                  <p:cNvSpPr txBox="1">
                    <a:spLocks noChangeArrowheads="1"/>
                  </p:cNvSpPr>
                  <p:nvPr/>
                </p:nvSpPr>
                <p:spPr bwMode="auto">
                  <a:xfrm rot="3606448">
                    <a:off x="5091842" y="2353458"/>
                    <a:ext cx="1447800" cy="401661"/>
                  </a:xfrm>
                  <a:prstGeom prst="rect">
                    <a:avLst/>
                  </a:prstGeom>
                  <a:noFill/>
                  <a:ln w="9525">
                    <a:noFill/>
                    <a:miter lim="800000"/>
                    <a:headEnd/>
                    <a:tailEnd/>
                  </a:ln>
                </p:spPr>
                <p:txBody>
                  <a:bodyPr wrap="square" tIns="137160" anchor="ctr">
                    <a:spAutoFit/>
                  </a:bodyPr>
                  <a:lstStyle/>
                  <a:p>
                    <a:pPr algn="ctr" eaLnBrk="0" hangingPunct="0"/>
                    <a:r>
                      <a:rPr kumimoji="1" lang="en-US" sz="1400" b="1">
                        <a:solidFill>
                          <a:srgbClr val="000000"/>
                        </a:solidFill>
                        <a:latin typeface="Tahoma" pitchFamily="34" charset="0"/>
                        <a:cs typeface="JasmineUPC" pitchFamily="18" charset="-34"/>
                      </a:rPr>
                      <a:t>No standard</a:t>
                    </a:r>
                  </a:p>
                </p:txBody>
              </p:sp>
            </p:grpSp>
          </p:grpSp>
        </p:grpSp>
      </p:grpSp>
      <p:pic>
        <p:nvPicPr>
          <p:cNvPr id="7188" name="Picture 27" descr="theng"/>
          <p:cNvPicPr>
            <a:picLocks noChangeAspect="1" noChangeArrowheads="1"/>
          </p:cNvPicPr>
          <p:nvPr/>
        </p:nvPicPr>
        <p:blipFill>
          <a:blip r:embed="rId4" cstate="print"/>
          <a:srcRect/>
          <a:stretch>
            <a:fillRect/>
          </a:stretch>
        </p:blipFill>
        <p:spPr bwMode="auto">
          <a:xfrm>
            <a:off x="0" y="0"/>
            <a:ext cx="1295400" cy="793750"/>
          </a:xfrm>
          <a:prstGeom prst="rect">
            <a:avLst/>
          </a:prstGeom>
          <a:noFill/>
          <a:ln w="9525">
            <a:noFill/>
            <a:miter lim="800000"/>
            <a:headEnd/>
            <a:tailEnd/>
          </a:ln>
        </p:spPr>
      </p:pic>
      <p:grpSp>
        <p:nvGrpSpPr>
          <p:cNvPr id="6" name="Group 28"/>
          <p:cNvGrpSpPr>
            <a:grpSpLocks/>
          </p:cNvGrpSpPr>
          <p:nvPr/>
        </p:nvGrpSpPr>
        <p:grpSpPr bwMode="auto">
          <a:xfrm>
            <a:off x="5652120" y="1556792"/>
            <a:ext cx="3276600" cy="2133600"/>
            <a:chOff x="890590" y="1800228"/>
            <a:chExt cx="3276600" cy="2133600"/>
          </a:xfrm>
        </p:grpSpPr>
        <p:sp>
          <p:nvSpPr>
            <p:cNvPr id="27" name="Cloud Callout 26"/>
            <p:cNvSpPr/>
            <p:nvPr/>
          </p:nvSpPr>
          <p:spPr>
            <a:xfrm>
              <a:off x="890590" y="1800228"/>
              <a:ext cx="3276600" cy="2133600"/>
            </a:xfrm>
            <a:prstGeom prst="cloudCallout">
              <a:avLst>
                <a:gd name="adj1" fmla="val -82724"/>
                <a:gd name="adj2" fmla="val 61065"/>
              </a:avLst>
            </a:prstGeom>
            <a:ln>
              <a:solidFill>
                <a:srgbClr val="FF3399"/>
              </a:solidFill>
            </a:ln>
          </p:spPr>
          <p:style>
            <a:lnRef idx="2">
              <a:schemeClr val="accent1">
                <a:shade val="50000"/>
              </a:schemeClr>
            </a:lnRef>
            <a:fillRef idx="1002">
              <a:schemeClr val="lt2"/>
            </a:fillRef>
            <a:effectRef idx="0">
              <a:schemeClr val="accent1"/>
            </a:effectRef>
            <a:fontRef idx="minor">
              <a:schemeClr val="lt1"/>
            </a:fontRef>
          </p:style>
          <p:txBody>
            <a:bodyPr anchor="ctr"/>
            <a:lstStyle/>
            <a:p>
              <a:pPr algn="ctr">
                <a:defRPr/>
              </a:pPr>
              <a:endParaRPr lang="th-TH"/>
            </a:p>
          </p:txBody>
        </p:sp>
        <p:sp>
          <p:nvSpPr>
            <p:cNvPr id="28" name="TextBox 27"/>
            <p:cNvSpPr txBox="1"/>
            <p:nvPr/>
          </p:nvSpPr>
          <p:spPr>
            <a:xfrm>
              <a:off x="1466872" y="2300294"/>
              <a:ext cx="2209800" cy="830263"/>
            </a:xfrm>
            <a:prstGeom prst="rect">
              <a:avLst/>
            </a:prstGeom>
            <a:noFill/>
            <a:ln>
              <a:noFill/>
            </a:ln>
          </p:spPr>
          <p:txBody>
            <a:bodyPr>
              <a:spAutoFit/>
            </a:bodyPr>
            <a:lstStyle/>
            <a:p>
              <a:pPr>
                <a:defRPr/>
              </a:pPr>
              <a:r>
                <a:rPr lang="en-US" sz="2400" b="1" dirty="0">
                  <a:solidFill>
                    <a:srgbClr val="663300"/>
                  </a:solidFill>
                  <a:latin typeface="Comic Sans MS" pitchFamily="66" charset="0"/>
                </a:rPr>
                <a:t>Integration &amp; Exchange</a:t>
              </a:r>
              <a:endParaRPr lang="th-TH" sz="2400" b="1" dirty="0">
                <a:solidFill>
                  <a:srgbClr val="663300"/>
                </a:solidFill>
                <a:latin typeface="Comic Sans MS" pitchFamily="66" charset="0"/>
              </a:endParaRPr>
            </a:p>
          </p:txBody>
        </p:sp>
      </p:grpSp>
      <p:sp>
        <p:nvSpPr>
          <p:cNvPr id="37" name="Curved Up Arrow 36"/>
          <p:cNvSpPr/>
          <p:nvPr/>
        </p:nvSpPr>
        <p:spPr>
          <a:xfrm>
            <a:off x="3071802" y="5715016"/>
            <a:ext cx="1857388" cy="5715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31"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1026" name="Picture 2" descr="คลิกชมภาพต่อไป"/>
          <p:cNvPicPr>
            <a:picLocks noChangeAspect="1" noChangeArrowheads="1"/>
          </p:cNvPicPr>
          <p:nvPr/>
        </p:nvPicPr>
        <p:blipFill>
          <a:blip r:embed="rId2" cstate="print"/>
          <a:srcRect/>
          <a:stretch>
            <a:fillRect/>
          </a:stretch>
        </p:blipFill>
        <p:spPr bwMode="auto">
          <a:xfrm>
            <a:off x="1" y="1"/>
            <a:ext cx="9143999" cy="6857999"/>
          </a:xfrm>
          <a:prstGeom prst="rect">
            <a:avLst/>
          </a:prstGeom>
          <a:noFill/>
        </p:spPr>
      </p:pic>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
        <p:nvSpPr>
          <p:cNvPr id="5" name="Cloud Callout 4"/>
          <p:cNvSpPr/>
          <p:nvPr/>
        </p:nvSpPr>
        <p:spPr>
          <a:xfrm>
            <a:off x="5715008" y="1285860"/>
            <a:ext cx="3168352" cy="1584176"/>
          </a:xfrm>
          <a:prstGeom prst="cloudCallout">
            <a:avLst>
              <a:gd name="adj1" fmla="val -70600"/>
              <a:gd name="adj2" fmla="val -21796"/>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itle 8"/>
          <p:cNvSpPr>
            <a:spLocks noGrp="1"/>
          </p:cNvSpPr>
          <p:nvPr>
            <p:ph type="title"/>
          </p:nvPr>
        </p:nvSpPr>
        <p:spPr>
          <a:xfrm>
            <a:off x="214282" y="142852"/>
            <a:ext cx="8715436" cy="1143000"/>
          </a:xfrm>
        </p:spPr>
        <p:txBody>
          <a:bodyPr/>
          <a:lstStyle/>
          <a:p>
            <a:r>
              <a:rPr lang="en-US" sz="3200" b="1" dirty="0" smtClean="0">
                <a:solidFill>
                  <a:srgbClr val="663300"/>
                </a:solidFill>
                <a:effectLst>
                  <a:outerShdw blurRad="38100" dist="38100" dir="2700000" algn="tl">
                    <a:srgbClr val="000000">
                      <a:alpha val="43137"/>
                    </a:srgbClr>
                  </a:outerShdw>
                </a:effectLst>
                <a:latin typeface="Comic Sans MS" pitchFamily="66" charset="0"/>
              </a:rPr>
              <a:t>Project on National Development Indicator</a:t>
            </a:r>
            <a:endParaRPr lang="th-TH" sz="3200" b="1" dirty="0">
              <a:solidFill>
                <a:srgbClr val="663300"/>
              </a:solidFill>
              <a:effectLst>
                <a:outerShdw blurRad="38100" dist="38100" dir="2700000" algn="tl">
                  <a:srgbClr val="000000">
                    <a:alpha val="43137"/>
                  </a:srgbClr>
                </a:outerShdw>
              </a:effectLst>
              <a:latin typeface="Comic Sans MS" pitchFamily="66" charset="0"/>
            </a:endParaRPr>
          </a:p>
        </p:txBody>
      </p:sp>
      <p:sp>
        <p:nvSpPr>
          <p:cNvPr id="7171" name="Content Placeholder 2"/>
          <p:cNvSpPr>
            <a:spLocks noGrp="1"/>
          </p:cNvSpPr>
          <p:nvPr>
            <p:ph idx="1"/>
          </p:nvPr>
        </p:nvSpPr>
        <p:spPr>
          <a:xfrm>
            <a:off x="428596" y="1528778"/>
            <a:ext cx="7772400" cy="4114800"/>
          </a:xfrm>
        </p:spPr>
        <p:txBody>
          <a:bodyPr/>
          <a:lstStyle/>
          <a:p>
            <a:pPr>
              <a:buFont typeface="Times New Roman" pitchFamily="18" charset="0"/>
              <a:buNone/>
            </a:pPr>
            <a:r>
              <a:rPr lang="en-US" sz="2800" b="1" dirty="0" smtClean="0">
                <a:solidFill>
                  <a:schemeClr val="accent6">
                    <a:lumMod val="75000"/>
                  </a:schemeClr>
                </a:solidFill>
                <a:latin typeface="Comic Sans MS" pitchFamily="66" charset="0"/>
                <a:cs typeface="Tahoma" pitchFamily="34" charset="0"/>
              </a:rPr>
              <a:t>Objectives of Agreement</a:t>
            </a:r>
          </a:p>
          <a:p>
            <a:pPr>
              <a:buFont typeface="Times New Roman" pitchFamily="18" charset="0"/>
              <a:buNone/>
            </a:pPr>
            <a:endParaRPr lang="en-US" sz="2800" b="1" dirty="0" smtClean="0">
              <a:solidFill>
                <a:schemeClr val="accent6">
                  <a:lumMod val="75000"/>
                </a:schemeClr>
              </a:solidFill>
              <a:latin typeface="Comic Sans MS" pitchFamily="66" charset="0"/>
              <a:cs typeface="Tahoma" pitchFamily="34" charset="0"/>
            </a:endParaRPr>
          </a:p>
          <a:p>
            <a:r>
              <a:rPr lang="en-US" sz="2200" b="1" dirty="0" smtClean="0">
                <a:solidFill>
                  <a:schemeClr val="accent6">
                    <a:lumMod val="75000"/>
                  </a:schemeClr>
                </a:solidFill>
                <a:latin typeface="Comic Sans MS" pitchFamily="66" charset="0"/>
                <a:cs typeface="Tahoma" pitchFamily="34" charset="0"/>
              </a:rPr>
              <a:t>Establishment and maintain the </a:t>
            </a:r>
          </a:p>
          <a:p>
            <a:pPr>
              <a:buNone/>
            </a:pPr>
            <a:r>
              <a:rPr lang="en-US" sz="2200" b="1" dirty="0" smtClean="0">
                <a:solidFill>
                  <a:schemeClr val="accent6">
                    <a:lumMod val="75000"/>
                  </a:schemeClr>
                </a:solidFill>
                <a:latin typeface="Comic Sans MS" pitchFamily="66" charset="0"/>
                <a:cs typeface="Tahoma" pitchFamily="34" charset="0"/>
              </a:rPr>
              <a:t>    institutional framework</a:t>
            </a:r>
          </a:p>
          <a:p>
            <a:r>
              <a:rPr lang="en-US" sz="2200" b="1" dirty="0" smtClean="0">
                <a:solidFill>
                  <a:schemeClr val="accent6">
                    <a:lumMod val="75000"/>
                  </a:schemeClr>
                </a:solidFill>
                <a:latin typeface="Comic Sans MS" pitchFamily="66" charset="0"/>
                <a:cs typeface="Tahoma" pitchFamily="34" charset="0"/>
              </a:rPr>
              <a:t>Maintain the existing data exchange infrastructure</a:t>
            </a:r>
          </a:p>
          <a:p>
            <a:r>
              <a:rPr lang="en-US" sz="2200" b="1" dirty="0" smtClean="0">
                <a:solidFill>
                  <a:schemeClr val="accent6">
                    <a:lumMod val="75000"/>
                  </a:schemeClr>
                </a:solidFill>
                <a:latin typeface="Comic Sans MS" pitchFamily="66" charset="0"/>
                <a:cs typeface="Tahoma" pitchFamily="34" charset="0"/>
              </a:rPr>
              <a:t>Undertake the development of a single central repository</a:t>
            </a:r>
          </a:p>
          <a:p>
            <a:r>
              <a:rPr lang="en-US" sz="2200" b="1" dirty="0" smtClean="0">
                <a:solidFill>
                  <a:schemeClr val="accent6">
                    <a:lumMod val="75000"/>
                  </a:schemeClr>
                </a:solidFill>
                <a:latin typeface="Comic Sans MS" pitchFamily="66" charset="0"/>
                <a:cs typeface="Tahoma" pitchFamily="34" charset="0"/>
              </a:rPr>
              <a:t>Responsible for the recruitment and administration</a:t>
            </a:r>
          </a:p>
          <a:p>
            <a:r>
              <a:rPr lang="en-US" sz="2200" b="1" dirty="0" smtClean="0">
                <a:solidFill>
                  <a:schemeClr val="accent6">
                    <a:lumMod val="75000"/>
                  </a:schemeClr>
                </a:solidFill>
                <a:latin typeface="Comic Sans MS" pitchFamily="66" charset="0"/>
                <a:cs typeface="Tahoma" pitchFamily="34" charset="0"/>
              </a:rPr>
              <a:t>Prepare and submit reports</a:t>
            </a:r>
          </a:p>
          <a:p>
            <a:endParaRPr lang="th-TH" sz="2400" b="1" dirty="0" smtClean="0">
              <a:solidFill>
                <a:schemeClr val="accent6">
                  <a:lumMod val="75000"/>
                </a:schemeClr>
              </a:solidFill>
              <a:latin typeface="Comic Sans MS" pitchFamily="66" charset="0"/>
              <a:cs typeface="Tahoma" pitchFamily="34" charset="0"/>
            </a:endParaRPr>
          </a:p>
        </p:txBody>
      </p:sp>
      <p:sp>
        <p:nvSpPr>
          <p:cNvPr id="4" name="Slide Number Placeholder 3"/>
          <p:cNvSpPr>
            <a:spLocks noGrp="1"/>
          </p:cNvSpPr>
          <p:nvPr>
            <p:ph type="sldNum" sz="quarter" idx="12"/>
          </p:nvPr>
        </p:nvSpPr>
        <p:spPr/>
        <p:txBody>
          <a:bodyPr/>
          <a:lstStyle/>
          <a:p>
            <a:pPr>
              <a:defRPr/>
            </a:pPr>
            <a:fld id="{E66A2DAB-C901-41A3-9513-A4CCE33103F3}" type="slidenum">
              <a:rPr lang="en-US" smtClean="0"/>
              <a:pPr>
                <a:defRPr/>
              </a:pPr>
              <a:t>3</a:t>
            </a:fld>
            <a:endParaRPr lang="en-US"/>
          </a:p>
        </p:txBody>
      </p:sp>
      <p:sp>
        <p:nvSpPr>
          <p:cNvPr id="7" name="TextBox 6"/>
          <p:cNvSpPr txBox="1"/>
          <p:nvPr/>
        </p:nvSpPr>
        <p:spPr>
          <a:xfrm>
            <a:off x="6486006" y="1391181"/>
            <a:ext cx="1872208" cy="1323439"/>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Brush Script MT" pitchFamily="66" charset="0"/>
              </a:rPr>
              <a:t>Data &amp; metadata</a:t>
            </a:r>
            <a:endParaRPr lang="th-TH" sz="4000" b="1" dirty="0">
              <a:effectLst>
                <a:outerShdw blurRad="38100" dist="38100" dir="2700000" algn="tl">
                  <a:srgbClr val="000000">
                    <a:alpha val="43137"/>
                  </a:srgbClr>
                </a:outerShdw>
              </a:effectLst>
              <a:latin typeface="Brush Script MT" pitchFamily="66" charset="0"/>
            </a:endParaRPr>
          </a:p>
        </p:txBody>
      </p:sp>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5" name="Content Placeholder 4"/>
          <p:cNvSpPr>
            <a:spLocks noGrp="1"/>
          </p:cNvSpPr>
          <p:nvPr>
            <p:ph idx="1"/>
          </p:nvPr>
        </p:nvSpPr>
        <p:spPr/>
        <p:txBody>
          <a:bodyPr/>
          <a:lstStyle/>
          <a:p>
            <a:endParaRPr lang="th-TH"/>
          </a:p>
        </p:txBody>
      </p:sp>
      <p:pic>
        <p:nvPicPr>
          <p:cNvPr id="18434" name="Picture 2" descr="http://www.chillpainai.com/chillwow/product/allpic/68/1390972261-1.jpg"/>
          <p:cNvPicPr>
            <a:picLocks noChangeAspect="1" noChangeArrowheads="1"/>
          </p:cNvPicPr>
          <p:nvPr/>
        </p:nvPicPr>
        <p:blipFill>
          <a:blip r:embed="rId3"/>
          <a:srcRect/>
          <a:stretch>
            <a:fillRect/>
          </a:stretch>
        </p:blipFill>
        <p:spPr bwMode="auto">
          <a:xfrm>
            <a:off x="1214414" y="1214422"/>
            <a:ext cx="6667500" cy="4448175"/>
          </a:xfrm>
          <a:prstGeom prst="rect">
            <a:avLst/>
          </a:prstGeom>
          <a:noFill/>
        </p:spPr>
      </p:pic>
    </p:spTree>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chillpainai.com/src/wewakeup/img_travel/143/12.jpg"/>
          <p:cNvPicPr>
            <a:picLocks noChangeAspect="1" noChangeArrowheads="1"/>
          </p:cNvPicPr>
          <p:nvPr/>
        </p:nvPicPr>
        <p:blipFill>
          <a:blip r:embed="rId2"/>
          <a:srcRect/>
          <a:stretch>
            <a:fillRect/>
          </a:stretch>
        </p:blipFill>
        <p:spPr bwMode="auto">
          <a:xfrm>
            <a:off x="1785918" y="1428736"/>
            <a:ext cx="4572000" cy="3038476"/>
          </a:xfrm>
          <a:prstGeom prst="rect">
            <a:avLst/>
          </a:prstGeom>
          <a:noFill/>
        </p:spPr>
      </p:pic>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pic>
        <p:nvPicPr>
          <p:cNvPr id="3080"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68" t="16687" r="19801" b="13263"/>
          <a:stretch/>
        </p:blipFill>
        <p:spPr bwMode="auto">
          <a:xfrm>
            <a:off x="4951093" y="4260459"/>
            <a:ext cx="2772017" cy="2402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clrChange>
              <a:clrFrom>
                <a:srgbClr val="FFFFFF"/>
              </a:clrFrom>
              <a:clrTo>
                <a:srgbClr val="FFFFFF">
                  <a:alpha val="0"/>
                </a:srgbClr>
              </a:clrTo>
            </a:clrChange>
          </a:blip>
          <a:srcRect l="27340" t="41562" r="28027" b="24688"/>
          <a:stretch>
            <a:fillRect/>
          </a:stretch>
        </p:blipFill>
        <p:spPr bwMode="auto">
          <a:xfrm>
            <a:off x="4689173" y="1713695"/>
            <a:ext cx="3800506" cy="2020105"/>
          </a:xfrm>
          <a:prstGeom prst="rect">
            <a:avLst/>
          </a:prstGeom>
          <a:noFill/>
          <a:ln w="9525">
            <a:noFill/>
            <a:miter lim="800000"/>
            <a:headEnd/>
            <a:tailEnd/>
          </a:ln>
          <a:effectLst/>
        </p:spPr>
      </p:pic>
      <p:sp>
        <p:nvSpPr>
          <p:cNvPr id="20" name="Rectangle 31"/>
          <p:cNvSpPr>
            <a:spLocks noChangeArrowheads="1"/>
          </p:cNvSpPr>
          <p:nvPr/>
        </p:nvSpPr>
        <p:spPr bwMode="auto">
          <a:xfrm>
            <a:off x="179512" y="1124744"/>
            <a:ext cx="6172200" cy="338554"/>
          </a:xfrm>
          <a:prstGeom prst="rect">
            <a:avLst/>
          </a:prstGeom>
          <a:noFill/>
          <a:ln w="9525">
            <a:noFill/>
            <a:miter lim="800000"/>
            <a:headEnd/>
            <a:tailEnd/>
          </a:ln>
        </p:spPr>
        <p:txBody>
          <a:bodyPr wrap="square">
            <a:spAutoFit/>
          </a:bodyPr>
          <a:lstStyle/>
          <a:p>
            <a:pPr algn="ctr">
              <a:defRPr/>
            </a:pPr>
            <a:r>
              <a:rPr lang="en-US" altLang="ko-KR" sz="16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The Millennium Development Goals</a:t>
            </a:r>
            <a:endParaRPr lang="en-US" altLang="ko-KR" sz="16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293" t="13964" r="9597" b="14119"/>
          <a:stretch/>
        </p:blipFill>
        <p:spPr bwMode="auto">
          <a:xfrm>
            <a:off x="943691" y="4191279"/>
            <a:ext cx="3213435" cy="18285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31"/>
          <p:cNvSpPr>
            <a:spLocks noChangeArrowheads="1"/>
          </p:cNvSpPr>
          <p:nvPr/>
        </p:nvSpPr>
        <p:spPr bwMode="auto">
          <a:xfrm>
            <a:off x="807759" y="6402814"/>
            <a:ext cx="3908257" cy="338554"/>
          </a:xfrm>
          <a:prstGeom prst="rect">
            <a:avLst/>
          </a:prstGeom>
          <a:noFill/>
          <a:ln w="9525">
            <a:noFill/>
            <a:miter lim="800000"/>
            <a:headEnd/>
            <a:tailEnd/>
          </a:ln>
        </p:spPr>
        <p:txBody>
          <a:bodyPr wrap="square">
            <a:spAutoFit/>
          </a:bodyPr>
          <a:lstStyle/>
          <a:p>
            <a:pPr algn="ctr">
              <a:defRPr/>
            </a:pPr>
            <a:r>
              <a:rPr lang="en-US" altLang="ko-KR" sz="16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Education for All Goals</a:t>
            </a:r>
            <a:endParaRPr lang="en-US" altLang="ko-KR"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758356" y="1447800"/>
            <a:ext cx="2140885" cy="2590800"/>
            <a:chOff x="1874818" y="1000108"/>
            <a:chExt cx="5484155" cy="4788381"/>
          </a:xfrm>
        </p:grpSpPr>
        <p:pic>
          <p:nvPicPr>
            <p:cNvPr id="19460" name="Picture 4"/>
            <p:cNvPicPr>
              <a:picLocks noChangeAspect="1" noChangeArrowheads="1"/>
            </p:cNvPicPr>
            <p:nvPr/>
          </p:nvPicPr>
          <p:blipFill>
            <a:blip r:embed="rId6" cstate="print"/>
            <a:srcRect l="26269" t="12647" r="24512" b="6054"/>
            <a:stretch>
              <a:fillRect/>
            </a:stretch>
          </p:blipFill>
          <p:spPr bwMode="auto">
            <a:xfrm>
              <a:off x="3739828" y="1000108"/>
              <a:ext cx="1785600" cy="2359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1" name="Picture 5"/>
            <p:cNvPicPr>
              <a:picLocks noChangeAspect="1" noChangeArrowheads="1"/>
            </p:cNvPicPr>
            <p:nvPr/>
          </p:nvPicPr>
          <p:blipFill>
            <a:blip r:embed="rId7" cstate="print"/>
            <a:srcRect l="26269" t="12646" r="24512" b="6054"/>
            <a:stretch>
              <a:fillRect/>
            </a:stretch>
          </p:blipFill>
          <p:spPr bwMode="auto">
            <a:xfrm>
              <a:off x="5571816" y="1000108"/>
              <a:ext cx="1787157" cy="236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5" name="Group 12"/>
            <p:cNvGrpSpPr/>
            <p:nvPr/>
          </p:nvGrpSpPr>
          <p:grpSpPr>
            <a:xfrm>
              <a:off x="1874818" y="3411538"/>
              <a:ext cx="5457514" cy="2376951"/>
              <a:chOff x="1446190" y="3340100"/>
              <a:chExt cx="5457514" cy="2376951"/>
            </a:xfrm>
          </p:grpSpPr>
          <p:pic>
            <p:nvPicPr>
              <p:cNvPr id="19462" name="Picture 6"/>
              <p:cNvPicPr>
                <a:picLocks noChangeAspect="1" noChangeArrowheads="1"/>
              </p:cNvPicPr>
              <p:nvPr/>
            </p:nvPicPr>
            <p:blipFill>
              <a:blip r:embed="rId8" cstate="print"/>
              <a:srcRect l="28906" t="17041" r="27149" b="10449"/>
              <a:stretch>
                <a:fillRect/>
              </a:stretch>
            </p:blipFill>
            <p:spPr bwMode="auto">
              <a:xfrm>
                <a:off x="1446190" y="3340100"/>
                <a:ext cx="1785600" cy="235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3" name="Picture 7"/>
              <p:cNvPicPr>
                <a:picLocks noChangeAspect="1" noChangeArrowheads="1"/>
              </p:cNvPicPr>
              <p:nvPr/>
            </p:nvPicPr>
            <p:blipFill>
              <a:blip r:embed="rId9" cstate="print"/>
              <a:srcRect l="28906" t="12646" r="27148" b="14844"/>
              <a:stretch>
                <a:fillRect/>
              </a:stretch>
            </p:blipFill>
            <p:spPr bwMode="auto">
              <a:xfrm>
                <a:off x="3273416" y="3340100"/>
                <a:ext cx="1785600" cy="23569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464" name="Picture 8"/>
              <p:cNvPicPr>
                <a:picLocks noChangeAspect="1" noChangeArrowheads="1"/>
              </p:cNvPicPr>
              <p:nvPr/>
            </p:nvPicPr>
            <p:blipFill>
              <a:blip r:embed="rId10" cstate="print"/>
              <a:srcRect l="26367" t="12646" r="24512" b="6054"/>
              <a:stretch>
                <a:fillRect/>
              </a:stretch>
            </p:blipFill>
            <p:spPr bwMode="auto">
              <a:xfrm>
                <a:off x="5118104" y="3352800"/>
                <a:ext cx="1785600" cy="2364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19465" name="Picture 9"/>
            <p:cNvPicPr>
              <a:picLocks noChangeAspect="1" noChangeArrowheads="1"/>
            </p:cNvPicPr>
            <p:nvPr/>
          </p:nvPicPr>
          <p:blipFill>
            <a:blip r:embed="rId11" cstate="print"/>
            <a:srcRect l="30664" t="12647" r="24512" b="13745"/>
            <a:stretch>
              <a:fillRect/>
            </a:stretch>
          </p:blipFill>
          <p:spPr bwMode="auto">
            <a:xfrm>
              <a:off x="1912602" y="1017570"/>
              <a:ext cx="1785600" cy="2345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3" name="TextBox 2"/>
          <p:cNvSpPr txBox="1"/>
          <p:nvPr/>
        </p:nvSpPr>
        <p:spPr>
          <a:xfrm>
            <a:off x="4716518" y="3591580"/>
            <a:ext cx="3241166" cy="523220"/>
          </a:xfrm>
          <a:prstGeom prst="rect">
            <a:avLst/>
          </a:prstGeom>
          <a:noFill/>
        </p:spPr>
        <p:txBody>
          <a:bodyPr wrap="square" rtlCol="0">
            <a:spAutoFit/>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International Institute for Management Development : IMD</a:t>
            </a:r>
            <a:endParaRPr lang="th-TH" sz="1400" b="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7456739" y="5358825"/>
            <a:ext cx="1651765" cy="584775"/>
          </a:xfrm>
          <a:prstGeom prst="rect">
            <a:avLst/>
          </a:prstGeom>
          <a:noFill/>
        </p:spPr>
        <p:txBody>
          <a:bodyPr wrap="square" rtlCol="0">
            <a:spAutoFit/>
          </a:bodyPr>
          <a:lstStyle/>
          <a:p>
            <a:r>
              <a:rPr lang="en-US" sz="1600" b="1" dirty="0" smtClean="0"/>
              <a:t>ASEAN Core Indicators</a:t>
            </a:r>
            <a:endParaRPr lang="th-TH" sz="1600" b="1" dirty="0"/>
          </a:p>
        </p:txBody>
      </p:sp>
      <p:sp>
        <p:nvSpPr>
          <p:cNvPr id="17" name="Title 1"/>
          <p:cNvSpPr txBox="1">
            <a:spLocks/>
          </p:cNvSpPr>
          <p:nvPr/>
        </p:nvSpPr>
        <p:spPr>
          <a:xfrm>
            <a:off x="457200" y="152400"/>
            <a:ext cx="8229600" cy="592723"/>
          </a:xfrm>
          <a:prstGeom prst="rect">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ngsana New" pitchFamily="18" charset="-34"/>
              </a:defRPr>
            </a:lvl2pPr>
            <a:lvl3pPr algn="ctr" rtl="0" eaLnBrk="0" fontAlgn="base" hangingPunct="0">
              <a:spcBef>
                <a:spcPct val="0"/>
              </a:spcBef>
              <a:spcAft>
                <a:spcPct val="0"/>
              </a:spcAft>
              <a:defRPr sz="4400">
                <a:solidFill>
                  <a:schemeClr val="tx2"/>
                </a:solidFill>
                <a:latin typeface="Arial" charset="0"/>
                <a:cs typeface="Angsana New" pitchFamily="18" charset="-34"/>
              </a:defRPr>
            </a:lvl3pPr>
            <a:lvl4pPr algn="ctr" rtl="0" eaLnBrk="0" fontAlgn="base" hangingPunct="0">
              <a:spcBef>
                <a:spcPct val="0"/>
              </a:spcBef>
              <a:spcAft>
                <a:spcPct val="0"/>
              </a:spcAft>
              <a:defRPr sz="4400">
                <a:solidFill>
                  <a:schemeClr val="tx2"/>
                </a:solidFill>
                <a:latin typeface="Arial" charset="0"/>
                <a:cs typeface="Angsana New" pitchFamily="18" charset="-34"/>
              </a:defRPr>
            </a:lvl4pPr>
            <a:lvl5pPr algn="ctr" rtl="0" eaLnBrk="0" fontAlgn="base" hangingPunct="0">
              <a:spcBef>
                <a:spcPct val="0"/>
              </a:spcBef>
              <a:spcAft>
                <a:spcPct val="0"/>
              </a:spcAft>
              <a:defRPr sz="4400">
                <a:solidFill>
                  <a:schemeClr val="tx2"/>
                </a:solidFill>
                <a:latin typeface="Arial" charset="0"/>
                <a:cs typeface="Angsana New" pitchFamily="18" charset="-34"/>
              </a:defRPr>
            </a:lvl5pPr>
            <a:lvl6pPr marL="457200" algn="ctr" rtl="0" fontAlgn="base">
              <a:spcBef>
                <a:spcPct val="0"/>
              </a:spcBef>
              <a:spcAft>
                <a:spcPct val="0"/>
              </a:spcAft>
              <a:defRPr sz="4400">
                <a:solidFill>
                  <a:schemeClr val="tx2"/>
                </a:solidFill>
                <a:latin typeface="Arial" charset="0"/>
                <a:cs typeface="Angsana New" pitchFamily="18" charset="-34"/>
              </a:defRPr>
            </a:lvl6pPr>
            <a:lvl7pPr marL="914400" algn="ctr" rtl="0" fontAlgn="base">
              <a:spcBef>
                <a:spcPct val="0"/>
              </a:spcBef>
              <a:spcAft>
                <a:spcPct val="0"/>
              </a:spcAft>
              <a:defRPr sz="4400">
                <a:solidFill>
                  <a:schemeClr val="tx2"/>
                </a:solidFill>
                <a:latin typeface="Arial" charset="0"/>
                <a:cs typeface="Angsana New" pitchFamily="18" charset="-34"/>
              </a:defRPr>
            </a:lvl7pPr>
            <a:lvl8pPr marL="1371600" algn="ctr" rtl="0" fontAlgn="base">
              <a:spcBef>
                <a:spcPct val="0"/>
              </a:spcBef>
              <a:spcAft>
                <a:spcPct val="0"/>
              </a:spcAft>
              <a:defRPr sz="4400">
                <a:solidFill>
                  <a:schemeClr val="tx2"/>
                </a:solidFill>
                <a:latin typeface="Arial" charset="0"/>
                <a:cs typeface="Angsana New" pitchFamily="18" charset="-34"/>
              </a:defRPr>
            </a:lvl8pPr>
            <a:lvl9pPr marL="1828800" algn="ctr" rtl="0" fontAlgn="base">
              <a:spcBef>
                <a:spcPct val="0"/>
              </a:spcBef>
              <a:spcAft>
                <a:spcPct val="0"/>
              </a:spcAft>
              <a:defRPr sz="4400">
                <a:solidFill>
                  <a:schemeClr val="tx2"/>
                </a:solidFill>
                <a:latin typeface="Arial" charset="0"/>
                <a:cs typeface="Angsana New" pitchFamily="18" charset="-34"/>
              </a:defRPr>
            </a:lvl9pPr>
          </a:lstStyle>
          <a:p>
            <a:pPr>
              <a:defRPr/>
            </a:pPr>
            <a:r>
              <a:rPr lang="en-US" sz="3600" b="1" kern="0" dirty="0" smtClean="0">
                <a:effectLst>
                  <a:outerShdw blurRad="38100" dist="38100" dir="2700000" algn="tl">
                    <a:srgbClr val="000000">
                      <a:alpha val="43137"/>
                    </a:srgbClr>
                  </a:outerShdw>
                </a:effectLst>
                <a:latin typeface="Tahoma" pitchFamily="34" charset="0"/>
                <a:cs typeface="Tahoma" pitchFamily="34" charset="0"/>
              </a:rPr>
              <a:t>Indicators  selected</a:t>
            </a:r>
            <a:endParaRPr lang="th-TH" sz="3600" b="1" kern="0" dirty="0">
              <a:effectLst>
                <a:outerShdw blurRad="38100" dist="38100" dir="2700000" algn="tl">
                  <a:srgbClr val="000000">
                    <a:alpha val="43137"/>
                  </a:srgbClr>
                </a:outerShdw>
              </a:effectLst>
              <a:latin typeface="Tahoma" pitchFamily="34" charset="0"/>
              <a:cs typeface="EucrosiaUPC" pitchFamily="18" charset="-34"/>
            </a:endParaRPr>
          </a:p>
        </p:txBody>
      </p:sp>
    </p:spTree>
    <p:extLst>
      <p:ext uri="{BB962C8B-B14F-4D97-AF65-F5344CB8AC3E}">
        <p14:creationId xmlns:p14="http://schemas.microsoft.com/office/powerpoint/2010/main" val="3883168537"/>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147" name="Picture 3" descr="http://aunimages.animfactory.com/animations/people_a_l/adventurer/x_marks_the_spot_hg_wht.gif"/>
          <p:cNvPicPr>
            <a:picLocks noChangeAspect="1" noChangeArrowheads="1" noCrop="1"/>
          </p:cNvPicPr>
          <p:nvPr/>
        </p:nvPicPr>
        <p:blipFill>
          <a:blip r:embed="rId4" cstate="print"/>
          <a:srcRect/>
          <a:stretch>
            <a:fillRect/>
          </a:stretch>
        </p:blipFill>
        <p:spPr bwMode="auto">
          <a:xfrm>
            <a:off x="5214942" y="3714534"/>
            <a:ext cx="3160706" cy="2708487"/>
          </a:xfrm>
          <a:prstGeom prst="rect">
            <a:avLst/>
          </a:prstGeom>
          <a:noFill/>
        </p:spPr>
      </p:pic>
      <p:sp>
        <p:nvSpPr>
          <p:cNvPr id="6148" name="Rectangle 4"/>
          <p:cNvSpPr>
            <a:spLocks noChangeArrowheads="1"/>
          </p:cNvSpPr>
          <p:nvPr/>
        </p:nvSpPr>
        <p:spPr bwMode="auto">
          <a:xfrm>
            <a:off x="785786" y="1766886"/>
            <a:ext cx="5638800" cy="1447800"/>
          </a:xfrm>
          <a:prstGeom prst="rect">
            <a:avLst/>
          </a:prstGeom>
          <a:noFill/>
          <a:ln w="9525">
            <a:noFill/>
            <a:miter lim="800000"/>
            <a:headEnd/>
            <a:tailEnd/>
          </a:ln>
          <a:effectLst/>
        </p:spPr>
        <p:txBody>
          <a:bodyPr anchor="b"/>
          <a:lstStyle/>
          <a:p>
            <a:pPr algn="ctr"/>
            <a:r>
              <a:rPr lang="en-US" sz="8000" b="1" dirty="0" smtClean="0">
                <a:solidFill>
                  <a:schemeClr val="accent6">
                    <a:lumMod val="75000"/>
                  </a:schemeClr>
                </a:solidFill>
                <a:effectLst>
                  <a:outerShdw blurRad="38100" dist="38100" dir="2700000" algn="tl">
                    <a:srgbClr val="000000">
                      <a:alpha val="43137"/>
                    </a:srgbClr>
                  </a:outerShdw>
                </a:effectLst>
                <a:latin typeface="Brush Script MT" pitchFamily="66" charset="0"/>
              </a:rPr>
              <a:t>Why metadata is so important?</a:t>
            </a:r>
            <a:endParaRPr lang="en-US" sz="8000" b="1" dirty="0">
              <a:solidFill>
                <a:schemeClr val="accent6">
                  <a:lumMod val="75000"/>
                </a:schemeClr>
              </a:solidFill>
              <a:effectLst>
                <a:outerShdw blurRad="38100" dist="38100" dir="2700000" algn="tl">
                  <a:srgbClr val="000000">
                    <a:alpha val="43137"/>
                  </a:srgbClr>
                </a:outerShdw>
              </a:effectLst>
              <a:latin typeface="Brush Script MT" pitchFamily="66" charset="0"/>
            </a:endParaRP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57166"/>
            <a:ext cx="7772400" cy="1143000"/>
          </a:xfrm>
        </p:spPr>
        <p:txBody>
          <a:bodyPr/>
          <a:lstStyle/>
          <a:p>
            <a:r>
              <a:rPr lang="en-US" b="1" dirty="0" smtClean="0">
                <a:solidFill>
                  <a:schemeClr val="accent6">
                    <a:lumMod val="75000"/>
                  </a:schemeClr>
                </a:solidFill>
                <a:effectLst>
                  <a:outerShdw blurRad="38100" dist="38100" dir="2700000" algn="tl">
                    <a:srgbClr val="000000">
                      <a:alpha val="43137"/>
                    </a:srgbClr>
                  </a:outerShdw>
                </a:effectLst>
                <a:latin typeface="Comic Sans MS" pitchFamily="66" charset="0"/>
              </a:rPr>
              <a:t>Indicators</a:t>
            </a:r>
            <a:endParaRPr lang="en-US" b="1" dirty="0">
              <a:solidFill>
                <a:schemeClr val="accent6">
                  <a:lumMod val="75000"/>
                </a:schemeClr>
              </a:solidFill>
              <a:effectLst>
                <a:outerShdw blurRad="38100" dist="38100" dir="2700000" algn="tl">
                  <a:srgbClr val="000000">
                    <a:alpha val="43137"/>
                  </a:srgbClr>
                </a:outerShdw>
              </a:effectLst>
              <a:latin typeface="Comic Sans MS" pitchFamily="66" charset="0"/>
            </a:endParaRPr>
          </a:p>
        </p:txBody>
      </p:sp>
      <p:sp>
        <p:nvSpPr>
          <p:cNvPr id="4099" name="Rectangle 3"/>
          <p:cNvSpPr>
            <a:spLocks noGrp="1" noChangeArrowheads="1"/>
          </p:cNvSpPr>
          <p:nvPr>
            <p:ph type="body" idx="1"/>
          </p:nvPr>
        </p:nvSpPr>
        <p:spPr>
          <a:xfrm>
            <a:off x="714348" y="1785926"/>
            <a:ext cx="7772400" cy="3286148"/>
          </a:xfrm>
        </p:spPr>
        <p:txBody>
          <a:bodyPr/>
          <a:lstStyle/>
          <a:p>
            <a:pPr>
              <a:buClr>
                <a:srgbClr val="002060"/>
              </a:buClr>
              <a:buFont typeface="Wingdings" panose="05000000000000000000" pitchFamily="2" charset="2"/>
              <a:buChar char="J"/>
            </a:pPr>
            <a:r>
              <a:rPr lang="en-US" sz="2800" b="1" dirty="0" smtClean="0">
                <a:solidFill>
                  <a:srgbClr val="663300"/>
                </a:solidFill>
                <a:latin typeface="Comic Sans MS" pitchFamily="66" charset="0"/>
              </a:rPr>
              <a:t>Population below national poverty line</a:t>
            </a:r>
          </a:p>
          <a:p>
            <a:pPr>
              <a:buClr>
                <a:srgbClr val="002060"/>
              </a:buClr>
              <a:buFont typeface="Wingdings" panose="05000000000000000000" pitchFamily="2" charset="2"/>
              <a:buChar char="J"/>
            </a:pPr>
            <a:r>
              <a:rPr lang="en-US" sz="2800" b="1" dirty="0" smtClean="0">
                <a:solidFill>
                  <a:srgbClr val="663300"/>
                </a:solidFill>
                <a:latin typeface="Comic Sans MS" pitchFamily="66" charset="0"/>
              </a:rPr>
              <a:t>Share women in wage employment in the non-agricultural sector</a:t>
            </a:r>
          </a:p>
          <a:p>
            <a:pPr>
              <a:buClr>
                <a:srgbClr val="002060"/>
              </a:buClr>
              <a:buFont typeface="Wingdings" panose="05000000000000000000" pitchFamily="2" charset="2"/>
              <a:buChar char="J"/>
            </a:pPr>
            <a:r>
              <a:rPr lang="en-US" sz="2800" b="1" dirty="0">
                <a:solidFill>
                  <a:srgbClr val="663300"/>
                </a:solidFill>
                <a:latin typeface="Comic Sans MS" pitchFamily="66" charset="0"/>
              </a:rPr>
              <a:t>Maternal mortality </a:t>
            </a:r>
            <a:r>
              <a:rPr lang="en-US" sz="2800" b="1" dirty="0" smtClean="0">
                <a:solidFill>
                  <a:srgbClr val="663300"/>
                </a:solidFill>
                <a:latin typeface="Comic Sans MS" pitchFamily="66" charset="0"/>
              </a:rPr>
              <a:t>rate</a:t>
            </a:r>
          </a:p>
          <a:p>
            <a:pPr>
              <a:buClr>
                <a:srgbClr val="002060"/>
              </a:buClr>
              <a:buFont typeface="Wingdings" panose="05000000000000000000" pitchFamily="2" charset="2"/>
              <a:buChar char="J"/>
            </a:pPr>
            <a:r>
              <a:rPr lang="en-US" sz="2800" b="1" dirty="0" smtClean="0">
                <a:solidFill>
                  <a:srgbClr val="663300"/>
                </a:solidFill>
                <a:latin typeface="Comic Sans MS" pitchFamily="66" charset="0"/>
              </a:rPr>
              <a:t>Under-five mortality rate </a:t>
            </a:r>
          </a:p>
          <a:p>
            <a:pPr>
              <a:buClr>
                <a:srgbClr val="002060"/>
              </a:buClr>
              <a:buFont typeface="Wingdings" panose="05000000000000000000" pitchFamily="2" charset="2"/>
              <a:buChar char="J"/>
            </a:pPr>
            <a:r>
              <a:rPr lang="en-US" sz="2800" b="1" dirty="0" smtClean="0">
                <a:solidFill>
                  <a:srgbClr val="663300"/>
                </a:solidFill>
                <a:latin typeface="Comic Sans MS" pitchFamily="66" charset="0"/>
              </a:rPr>
              <a:t>Tuberculosis death rate</a:t>
            </a:r>
          </a:p>
          <a:p>
            <a:pPr>
              <a:buClr>
                <a:srgbClr val="002060"/>
              </a:buClr>
              <a:buFont typeface="Wingdings" panose="05000000000000000000" pitchFamily="2" charset="2"/>
              <a:buChar char="J"/>
            </a:pPr>
            <a:endParaRPr lang="en-US" sz="2800" b="1" dirty="0" smtClean="0">
              <a:solidFill>
                <a:srgbClr val="663300"/>
              </a:solidFill>
              <a:latin typeface="Comic Sans MS" pitchFamily="66" charset="0"/>
            </a:endParaRPr>
          </a:p>
        </p:txBody>
      </p:sp>
      <p:sp>
        <p:nvSpPr>
          <p:cNvPr id="4"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609600"/>
            <a:ext cx="7772400" cy="1143000"/>
          </a:xfrm>
        </p:spPr>
        <p:txBody>
          <a:bodyPr/>
          <a:lstStyle/>
          <a:p>
            <a:r>
              <a:rPr lang="en-US" sz="4000" b="1" dirty="0" smtClean="0">
                <a:solidFill>
                  <a:srgbClr val="663300"/>
                </a:solidFill>
                <a:effectLst>
                  <a:outerShdw blurRad="38100" dist="38100" dir="2700000" algn="tl">
                    <a:srgbClr val="000000">
                      <a:alpha val="43137"/>
                    </a:srgbClr>
                  </a:outerShdw>
                </a:effectLst>
                <a:latin typeface="Comic Sans MS" pitchFamily="66" charset="0"/>
              </a:rPr>
              <a:t>Population below national poverty line</a:t>
            </a:r>
            <a:br>
              <a:rPr lang="en-US" sz="4000" b="1" dirty="0" smtClean="0">
                <a:solidFill>
                  <a:srgbClr val="663300"/>
                </a:solidFill>
                <a:effectLst>
                  <a:outerShdw blurRad="38100" dist="38100" dir="2700000" algn="tl">
                    <a:srgbClr val="000000">
                      <a:alpha val="43137"/>
                    </a:srgbClr>
                  </a:outerShdw>
                </a:effectLst>
                <a:latin typeface="Comic Sans MS" pitchFamily="66" charset="0"/>
              </a:rPr>
            </a:br>
            <a:endParaRPr lang="th-TH" sz="4000"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5323430" y="2482552"/>
            <a:ext cx="3713066" cy="4114800"/>
          </a:xfrm>
        </p:spPr>
        <p:txBody>
          <a:bodyPr/>
          <a:lstStyle/>
          <a:p>
            <a:pPr>
              <a:buNone/>
            </a:pPr>
            <a:r>
              <a:rPr lang="en-US" sz="2000" dirty="0" smtClean="0">
                <a:solidFill>
                  <a:srgbClr val="C00000"/>
                </a:solidFill>
                <a:latin typeface="Comic Sans MS" pitchFamily="66" charset="0"/>
              </a:rPr>
              <a:t>The difference</a:t>
            </a:r>
          </a:p>
          <a:p>
            <a:r>
              <a:rPr lang="en-US" sz="2000" dirty="0" smtClean="0">
                <a:solidFill>
                  <a:srgbClr val="663300"/>
                </a:solidFill>
                <a:latin typeface="Comic Sans MS" pitchFamily="66" charset="0"/>
              </a:rPr>
              <a:t>The same method of computation &amp; the same data set</a:t>
            </a:r>
          </a:p>
          <a:p>
            <a:r>
              <a:rPr lang="en-US" sz="2000" dirty="0" smtClean="0">
                <a:solidFill>
                  <a:srgbClr val="663300"/>
                </a:solidFill>
                <a:latin typeface="Comic Sans MS" pitchFamily="66" charset="0"/>
              </a:rPr>
              <a:t>But we put the right data in the wrong year</a:t>
            </a:r>
          </a:p>
          <a:p>
            <a:endParaRPr lang="en-US" sz="2000" dirty="0" smtClean="0">
              <a:solidFill>
                <a:srgbClr val="663300"/>
              </a:solidFill>
              <a:latin typeface="Comic Sans MS" pitchFamily="66" charset="0"/>
            </a:endParaRPr>
          </a:p>
          <a:p>
            <a:r>
              <a:rPr lang="en-US" sz="2000" dirty="0" smtClean="0">
                <a:solidFill>
                  <a:srgbClr val="663300"/>
                </a:solidFill>
                <a:latin typeface="Comic Sans MS" pitchFamily="66" charset="0"/>
              </a:rPr>
              <a:t>Human Error</a:t>
            </a:r>
            <a:endParaRPr lang="th-TH" sz="2000" dirty="0">
              <a:solidFill>
                <a:srgbClr val="663300"/>
              </a:solidFill>
              <a:latin typeface="Comic Sans MS" pitchFamily="66" charset="0"/>
            </a:endParaRPr>
          </a:p>
        </p:txBody>
      </p:sp>
      <p:pic>
        <p:nvPicPr>
          <p:cNvPr id="5" name="Picture 2"/>
          <p:cNvPicPr>
            <a:picLocks noChangeAspect="1" noChangeArrowheads="1"/>
          </p:cNvPicPr>
          <p:nvPr/>
        </p:nvPicPr>
        <p:blipFill>
          <a:blip r:embed="rId3" cstate="print"/>
          <a:srcRect l="13885" t="14103" r="14861" b="11538"/>
          <a:stretch>
            <a:fillRect/>
          </a:stretch>
        </p:blipFill>
        <p:spPr bwMode="auto">
          <a:xfrm>
            <a:off x="214282" y="3027732"/>
            <a:ext cx="4855321" cy="3857652"/>
          </a:xfrm>
          <a:prstGeom prst="rect">
            <a:avLst/>
          </a:prstGeom>
          <a:ln>
            <a:noFill/>
          </a:ln>
          <a:effectLst>
            <a:softEdge rad="112500"/>
          </a:effectLst>
        </p:spPr>
      </p:pic>
      <p:sp>
        <p:nvSpPr>
          <p:cNvPr id="6"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
        <p:nvSpPr>
          <p:cNvPr id="3" name="TextBox 2"/>
          <p:cNvSpPr txBox="1"/>
          <p:nvPr/>
        </p:nvSpPr>
        <p:spPr>
          <a:xfrm>
            <a:off x="539552" y="1700808"/>
            <a:ext cx="3672408" cy="1323439"/>
          </a:xfrm>
          <a:prstGeom prst="rect">
            <a:avLst/>
          </a:prstGeom>
          <a:noFill/>
        </p:spPr>
        <p:txBody>
          <a:bodyPr wrap="square" rtlCol="0">
            <a:spAutoFit/>
          </a:bodyPr>
          <a:lstStyle/>
          <a:p>
            <a:r>
              <a:rPr lang="en-US" sz="2000" dirty="0" smtClean="0">
                <a:solidFill>
                  <a:srgbClr val="C00000"/>
                </a:solidFill>
                <a:latin typeface="Comic Sans MS" panose="030F0702030302020204" pitchFamily="66" charset="0"/>
              </a:rPr>
              <a:t>The national poverty rate is the percentage of the total population living below the national poverty line</a:t>
            </a:r>
            <a:endParaRPr lang="th-TH" sz="2000" dirty="0">
              <a:solidFill>
                <a:srgbClr val="C00000"/>
              </a:solidFill>
              <a:latin typeface="Comic Sans MS" panose="030F0702030302020204" pitchFamily="66"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86593479"/>
              </p:ext>
            </p:extLst>
          </p:nvPr>
        </p:nvGraphicFramePr>
        <p:xfrm>
          <a:off x="323528" y="2564904"/>
          <a:ext cx="5758408"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p:txBody>
          <a:bodyPr/>
          <a:lstStyle/>
          <a:p>
            <a:r>
              <a:rPr lang="en-US" sz="4000" b="1" dirty="0" smtClean="0">
                <a:solidFill>
                  <a:srgbClr val="663300"/>
                </a:solidFill>
                <a:effectLst>
                  <a:outerShdw blurRad="38100" dist="38100" dir="2700000" algn="tl">
                    <a:srgbClr val="000000">
                      <a:alpha val="43137"/>
                    </a:srgbClr>
                  </a:outerShdw>
                </a:effectLst>
                <a:latin typeface="Comic Sans MS" pitchFamily="66" charset="0"/>
              </a:rPr>
              <a:t>Population below national poverty line</a:t>
            </a:r>
            <a:br>
              <a:rPr lang="en-US" sz="4000" b="1" dirty="0" smtClean="0">
                <a:solidFill>
                  <a:srgbClr val="663300"/>
                </a:solidFill>
                <a:effectLst>
                  <a:outerShdw blurRad="38100" dist="38100" dir="2700000" algn="tl">
                    <a:srgbClr val="000000">
                      <a:alpha val="43137"/>
                    </a:srgbClr>
                  </a:outerShdw>
                </a:effectLst>
                <a:latin typeface="Comic Sans MS" pitchFamily="66" charset="0"/>
              </a:rPr>
            </a:br>
            <a:endParaRPr lang="th-TH" sz="4000" dirty="0">
              <a:effectLst>
                <a:outerShdw blurRad="38100" dist="38100" dir="2700000" algn="tl">
                  <a:srgbClr val="000000">
                    <a:alpha val="43137"/>
                  </a:srgbClr>
                </a:outerShdw>
              </a:effectLst>
            </a:endParaRPr>
          </a:p>
        </p:txBody>
      </p:sp>
      <p:sp>
        <p:nvSpPr>
          <p:cNvPr id="7" name="TextBox 6"/>
          <p:cNvSpPr txBox="1"/>
          <p:nvPr/>
        </p:nvSpPr>
        <p:spPr>
          <a:xfrm>
            <a:off x="6228184" y="2132856"/>
            <a:ext cx="2664296" cy="3785652"/>
          </a:xfrm>
          <a:prstGeom prst="rect">
            <a:avLst/>
          </a:prstGeom>
          <a:noFill/>
        </p:spPr>
        <p:txBody>
          <a:bodyPr wrap="square" rtlCol="0">
            <a:spAutoFit/>
          </a:bodyPr>
          <a:lstStyle/>
          <a:p>
            <a:r>
              <a:rPr lang="en-US" sz="2000" dirty="0" err="1" smtClean="0">
                <a:solidFill>
                  <a:srgbClr val="996633"/>
                </a:solidFill>
                <a:latin typeface="Comic Sans MS" panose="030F0702030302020204" pitchFamily="66" charset="0"/>
              </a:rPr>
              <a:t>Socio_economic</a:t>
            </a:r>
            <a:r>
              <a:rPr lang="en-US" sz="2000" dirty="0" smtClean="0">
                <a:solidFill>
                  <a:srgbClr val="996633"/>
                </a:solidFill>
                <a:latin typeface="Comic Sans MS" panose="030F0702030302020204" pitchFamily="66" charset="0"/>
              </a:rPr>
              <a:t> survey - NSO</a:t>
            </a:r>
          </a:p>
          <a:p>
            <a:pPr marL="342900" indent="-342900">
              <a:buFont typeface="Wingdings" panose="05000000000000000000" pitchFamily="2" charset="2"/>
              <a:buChar char="v"/>
            </a:pPr>
            <a:r>
              <a:rPr lang="en-US" sz="2000" dirty="0" smtClean="0">
                <a:solidFill>
                  <a:srgbClr val="996633"/>
                </a:solidFill>
                <a:latin typeface="Comic Sans MS" panose="030F0702030302020204" pitchFamily="66" charset="0"/>
              </a:rPr>
              <a:t>Quarterly, annually</a:t>
            </a:r>
          </a:p>
          <a:p>
            <a:r>
              <a:rPr lang="en-US" sz="2000" dirty="0" smtClean="0">
                <a:solidFill>
                  <a:srgbClr val="996633"/>
                </a:solidFill>
                <a:latin typeface="Comic Sans MS" panose="030F0702030302020204" pitchFamily="66" charset="0"/>
              </a:rPr>
              <a:t>Poverty - National </a:t>
            </a:r>
            <a:r>
              <a:rPr lang="en-US" sz="2000" dirty="0">
                <a:solidFill>
                  <a:srgbClr val="996633"/>
                </a:solidFill>
                <a:latin typeface="Comic Sans MS" panose="030F0702030302020204" pitchFamily="66" charset="0"/>
              </a:rPr>
              <a:t>E</a:t>
            </a:r>
            <a:r>
              <a:rPr lang="en-US" sz="2000" dirty="0" smtClean="0">
                <a:solidFill>
                  <a:srgbClr val="996633"/>
                </a:solidFill>
                <a:latin typeface="Comic Sans MS" panose="030F0702030302020204" pitchFamily="66" charset="0"/>
              </a:rPr>
              <a:t>conomic and Social Development Board</a:t>
            </a:r>
          </a:p>
          <a:p>
            <a:pPr marL="342900" indent="-342900">
              <a:buFont typeface="Wingdings" panose="05000000000000000000" pitchFamily="2" charset="2"/>
              <a:buChar char="v"/>
            </a:pPr>
            <a:r>
              <a:rPr lang="en-US" sz="2000" dirty="0" err="1" smtClean="0">
                <a:solidFill>
                  <a:srgbClr val="996633"/>
                </a:solidFill>
                <a:latin typeface="Comic Sans MS" panose="030F0702030302020204" pitchFamily="66" charset="0"/>
              </a:rPr>
              <a:t>Anuually</a:t>
            </a:r>
            <a:endParaRPr lang="en-US" sz="2000" dirty="0" smtClean="0">
              <a:solidFill>
                <a:srgbClr val="996633"/>
              </a:solidFill>
              <a:latin typeface="Comic Sans MS" panose="030F0702030302020204" pitchFamily="66" charset="0"/>
            </a:endParaRPr>
          </a:p>
          <a:p>
            <a:pPr marL="342900" indent="-342900">
              <a:buFont typeface="Wingdings" panose="05000000000000000000" pitchFamily="2" charset="2"/>
              <a:buChar char="v"/>
            </a:pPr>
            <a:endParaRPr lang="en-US" sz="2000" dirty="0" smtClean="0">
              <a:solidFill>
                <a:srgbClr val="996633"/>
              </a:solidFill>
              <a:latin typeface="Comic Sans MS" panose="030F0702030302020204" pitchFamily="66" charset="0"/>
            </a:endParaRPr>
          </a:p>
          <a:p>
            <a:pPr marL="342900" indent="-342900">
              <a:buFont typeface="Wingdings" panose="05000000000000000000" pitchFamily="2" charset="2"/>
              <a:buChar char="v"/>
            </a:pPr>
            <a:endParaRPr lang="en-US" sz="2000" dirty="0" smtClean="0">
              <a:solidFill>
                <a:srgbClr val="996633"/>
              </a:solidFill>
              <a:latin typeface="Comic Sans MS" panose="030F0702030302020204" pitchFamily="66" charset="0"/>
            </a:endParaRPr>
          </a:p>
          <a:p>
            <a:pPr marL="342900" indent="-342900">
              <a:buFont typeface="Wingdings" panose="05000000000000000000" pitchFamily="2" charset="2"/>
              <a:buChar char="v"/>
            </a:pPr>
            <a:endParaRPr lang="en-US" sz="2000" dirty="0" smtClean="0">
              <a:solidFill>
                <a:srgbClr val="996633"/>
              </a:solidFill>
              <a:latin typeface="Comic Sans MS" panose="030F0702030302020204" pitchFamily="66" charset="0"/>
            </a:endParaRPr>
          </a:p>
          <a:p>
            <a:pPr marL="342900" indent="-342900">
              <a:buFont typeface="Wingdings" panose="05000000000000000000" pitchFamily="2" charset="2"/>
              <a:buChar char="v"/>
            </a:pPr>
            <a:endParaRPr lang="th-TH" sz="2000" dirty="0">
              <a:solidFill>
                <a:srgbClr val="996633"/>
              </a:solidFill>
              <a:latin typeface="Comic Sans MS" panose="030F0702030302020204" pitchFamily="66" charset="0"/>
            </a:endParaRPr>
          </a:p>
        </p:txBody>
      </p:sp>
    </p:spTree>
    <p:extLst>
      <p:ext uri="{BB962C8B-B14F-4D97-AF65-F5344CB8AC3E}">
        <p14:creationId xmlns:p14="http://schemas.microsoft.com/office/powerpoint/2010/main" val="2560293834"/>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 y="428604"/>
            <a:ext cx="7772400" cy="1143000"/>
          </a:xfrm>
        </p:spPr>
        <p:txBody>
          <a:bodyPr/>
          <a:lstStyle/>
          <a:p>
            <a:r>
              <a:rPr lang="en-US" b="1" dirty="0" smtClean="0">
                <a:solidFill>
                  <a:srgbClr val="663300"/>
                </a:solidFill>
                <a:effectLst>
                  <a:outerShdw blurRad="38100" dist="38100" dir="2700000" algn="tl">
                    <a:srgbClr val="000000">
                      <a:alpha val="43137"/>
                    </a:srgbClr>
                  </a:outerShdw>
                </a:effectLst>
                <a:latin typeface="Comic Sans MS" pitchFamily="66" charset="0"/>
              </a:rPr>
              <a:t/>
            </a:r>
            <a:br>
              <a:rPr lang="en-US" b="1" dirty="0" smtClean="0">
                <a:solidFill>
                  <a:srgbClr val="663300"/>
                </a:solidFill>
                <a:effectLst>
                  <a:outerShdw blurRad="38100" dist="38100" dir="2700000" algn="tl">
                    <a:srgbClr val="000000">
                      <a:alpha val="43137"/>
                    </a:srgbClr>
                  </a:outerShdw>
                </a:effectLst>
                <a:latin typeface="Comic Sans MS" pitchFamily="66" charset="0"/>
              </a:rPr>
            </a:br>
            <a:r>
              <a:rPr lang="en-US" sz="3600" b="1" dirty="0" smtClean="0">
                <a:solidFill>
                  <a:srgbClr val="663300"/>
                </a:solidFill>
                <a:effectLst>
                  <a:outerShdw blurRad="38100" dist="38100" dir="2700000" algn="tl">
                    <a:srgbClr val="000000">
                      <a:alpha val="43137"/>
                    </a:srgbClr>
                  </a:outerShdw>
                </a:effectLst>
                <a:latin typeface="Comic Sans MS" pitchFamily="66" charset="0"/>
              </a:rPr>
              <a:t>Share women in wage employment in the non-agricultural sector</a:t>
            </a:r>
            <a:r>
              <a:rPr lang="en-US" b="1" dirty="0" smtClean="0">
                <a:solidFill>
                  <a:srgbClr val="663300"/>
                </a:solidFill>
                <a:effectLst>
                  <a:outerShdw blurRad="38100" dist="38100" dir="2700000" algn="tl">
                    <a:srgbClr val="000000">
                      <a:alpha val="43137"/>
                    </a:srgbClr>
                  </a:outerShdw>
                </a:effectLst>
                <a:latin typeface="Comic Sans MS" pitchFamily="66" charset="0"/>
              </a:rPr>
              <a:t/>
            </a:r>
            <a:br>
              <a:rPr lang="en-US" b="1" dirty="0" smtClean="0">
                <a:solidFill>
                  <a:srgbClr val="663300"/>
                </a:solidFill>
                <a:effectLst>
                  <a:outerShdw blurRad="38100" dist="38100" dir="2700000" algn="tl">
                    <a:srgbClr val="000000">
                      <a:alpha val="43137"/>
                    </a:srgbClr>
                  </a:outerShdw>
                </a:effectLst>
                <a:latin typeface="Comic Sans MS" pitchFamily="66" charset="0"/>
              </a:rPr>
            </a:br>
            <a:endParaRPr lang="th-TH"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cstate="print"/>
          <a:srcRect l="14275" t="23438" r="36859" b="18945"/>
          <a:stretch>
            <a:fillRect/>
          </a:stretch>
        </p:blipFill>
        <p:spPr bwMode="auto">
          <a:xfrm>
            <a:off x="0" y="2643158"/>
            <a:ext cx="6357982" cy="4214842"/>
          </a:xfrm>
          <a:prstGeom prst="rect">
            <a:avLst/>
          </a:prstGeom>
          <a:ln>
            <a:noFill/>
          </a:ln>
          <a:effectLst>
            <a:softEdge rad="112500"/>
          </a:effectLst>
        </p:spPr>
      </p:pic>
      <p:sp>
        <p:nvSpPr>
          <p:cNvPr id="6" name="Rectangle 3"/>
          <p:cNvSpPr txBox="1">
            <a:spLocks noChangeArrowheads="1"/>
          </p:cNvSpPr>
          <p:nvPr/>
        </p:nvSpPr>
        <p:spPr bwMode="auto">
          <a:xfrm>
            <a:off x="6587052" y="0"/>
            <a:ext cx="2593460" cy="565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Building better dissemination systems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1000" i="0" u="none" strike="noStrike" kern="0" cap="none" spc="0" normalizeH="0" baseline="0" noProof="0" dirty="0" smtClean="0">
                <a:ln>
                  <a:noFill/>
                </a:ln>
                <a:solidFill>
                  <a:srgbClr val="7030A0"/>
                </a:solidFill>
                <a:uLnTx/>
                <a:uFillTx/>
                <a:latin typeface="Comic Sans MS" pitchFamily="66" charset="0"/>
                <a:ea typeface="+mn-ea"/>
                <a:cs typeface="+mn-cs"/>
              </a:rPr>
              <a:t>for national development indicators</a:t>
            </a:r>
            <a:endParaRPr kumimoji="0" lang="en-US" sz="1000" i="0" u="none" strike="noStrike" kern="0" cap="none" spc="0" normalizeH="0" baseline="0" noProof="0" dirty="0">
              <a:ln>
                <a:noFill/>
              </a:ln>
              <a:solidFill>
                <a:srgbClr val="7030A0"/>
              </a:solidFill>
              <a:uLnTx/>
              <a:uFillTx/>
              <a:latin typeface="Comic Sans MS" pitchFamily="66" charset="0"/>
              <a:ea typeface="+mn-ea"/>
              <a:cs typeface="+mn-cs"/>
            </a:endParaRPr>
          </a:p>
        </p:txBody>
      </p:sp>
      <p:sp>
        <p:nvSpPr>
          <p:cNvPr id="9" name="Content Placeholder 4"/>
          <p:cNvSpPr>
            <a:spLocks noGrp="1"/>
          </p:cNvSpPr>
          <p:nvPr>
            <p:ph sz="half" idx="1"/>
          </p:nvPr>
        </p:nvSpPr>
        <p:spPr>
          <a:xfrm>
            <a:off x="5364088" y="1916832"/>
            <a:ext cx="3779912" cy="2667000"/>
          </a:xfrm>
        </p:spPr>
        <p:txBody>
          <a:bodyPr/>
          <a:lstStyle/>
          <a:p>
            <a:pPr marL="0" indent="0">
              <a:buNone/>
            </a:pPr>
            <a:r>
              <a:rPr lang="en-US" sz="2400" dirty="0" smtClean="0">
                <a:solidFill>
                  <a:srgbClr val="663300"/>
                </a:solidFill>
                <a:latin typeface="Comic Sans MS" panose="030F0702030302020204" pitchFamily="66" charset="0"/>
              </a:rPr>
              <a:t>expressed as a percentage of total wage employment in the same sector</a:t>
            </a:r>
            <a:endParaRPr lang="th-TH" sz="2400" dirty="0">
              <a:solidFill>
                <a:srgbClr val="663300"/>
              </a:solidFill>
              <a:latin typeface="Comic Sans MS" panose="030F0702030302020204" pitchFamily="66" charset="0"/>
            </a:endParaRPr>
          </a:p>
        </p:txBody>
      </p:sp>
    </p:spTree>
    <p:extLst>
      <p:ext uri="{BB962C8B-B14F-4D97-AF65-F5344CB8AC3E}">
        <p14:creationId xmlns:p14="http://schemas.microsoft.com/office/powerpoint/2010/main" val="2571704989"/>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seek-the-treasure">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seek-the-treasure</Template>
  <TotalTime>3271</TotalTime>
  <Words>1954</Words>
  <Application>Microsoft Office PowerPoint</Application>
  <PresentationFormat>On-screen Show (4:3)</PresentationFormat>
  <Paragraphs>747</Paragraphs>
  <Slides>31</Slides>
  <Notes>25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seek-the-treasure</vt:lpstr>
      <vt:lpstr>PowerPoint Presentation</vt:lpstr>
      <vt:lpstr>Investigation  of  Metadata</vt:lpstr>
      <vt:lpstr>Project on National Development Indicator</vt:lpstr>
      <vt:lpstr>PowerPoint Presentation</vt:lpstr>
      <vt:lpstr>PowerPoint Presentation</vt:lpstr>
      <vt:lpstr>Indicators</vt:lpstr>
      <vt:lpstr>Population below national poverty line </vt:lpstr>
      <vt:lpstr>Population below national poverty line </vt:lpstr>
      <vt:lpstr> Share women in wage employment in the non-agricultural sector </vt:lpstr>
      <vt:lpstr> Share women in wage employment in the non-agricultural sector </vt:lpstr>
      <vt:lpstr> Share women in wage employment in the non-agricultural sector </vt:lpstr>
      <vt:lpstr> Maternal mortality rate </vt:lpstr>
      <vt:lpstr> Maternal mortality rate </vt:lpstr>
      <vt:lpstr> Maternal mortality rate </vt:lpstr>
      <vt:lpstr>Under-five mortality rate </vt:lpstr>
      <vt:lpstr>Under-five mortality rate </vt:lpstr>
      <vt:lpstr>Under-five mortality rate </vt:lpstr>
      <vt:lpstr>Tuberculosis death rate </vt:lpstr>
      <vt:lpstr>Tuberculosis death rate </vt:lpstr>
      <vt:lpstr>Tuberculosis death rate </vt:lpstr>
      <vt:lpstr>Discrepancies</vt:lpstr>
      <vt:lpstr>PowerPoint Presentation</vt:lpstr>
      <vt:lpstr>The metadata in statXchange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of Metadata</dc:title>
  <dc:creator>Admin</dc:creator>
  <cp:lastModifiedBy>AcerCom</cp:lastModifiedBy>
  <cp:revision>275</cp:revision>
  <dcterms:created xsi:type="dcterms:W3CDTF">2014-04-02T14:58:32Z</dcterms:created>
  <dcterms:modified xsi:type="dcterms:W3CDTF">2014-04-24T02:41:03Z</dcterms:modified>
</cp:coreProperties>
</file>